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4"/>
  </p:notesMasterIdLst>
  <p:sldIdLst>
    <p:sldId id="259" r:id="rId2"/>
    <p:sldId id="303" r:id="rId3"/>
    <p:sldId id="306" r:id="rId4"/>
    <p:sldId id="305" r:id="rId5"/>
    <p:sldId id="263" r:id="rId6"/>
    <p:sldId id="260" r:id="rId7"/>
    <p:sldId id="261" r:id="rId8"/>
    <p:sldId id="262" r:id="rId9"/>
    <p:sldId id="265" r:id="rId10"/>
    <p:sldId id="264" r:id="rId11"/>
    <p:sldId id="268" r:id="rId12"/>
    <p:sldId id="269" r:id="rId13"/>
    <p:sldId id="270" r:id="rId14"/>
    <p:sldId id="271" r:id="rId15"/>
    <p:sldId id="273" r:id="rId16"/>
    <p:sldId id="272" r:id="rId17"/>
    <p:sldId id="274" r:id="rId18"/>
    <p:sldId id="275" r:id="rId19"/>
    <p:sldId id="276" r:id="rId20"/>
    <p:sldId id="277" r:id="rId21"/>
    <p:sldId id="278" r:id="rId22"/>
    <p:sldId id="279" r:id="rId23"/>
    <p:sldId id="280" r:id="rId24"/>
    <p:sldId id="281" r:id="rId25"/>
    <p:sldId id="282" r:id="rId26"/>
    <p:sldId id="283" r:id="rId27"/>
    <p:sldId id="284" r:id="rId28"/>
    <p:sldId id="285" r:id="rId29"/>
    <p:sldId id="286" r:id="rId30"/>
    <p:sldId id="287" r:id="rId31"/>
    <p:sldId id="288" r:id="rId32"/>
    <p:sldId id="289" r:id="rId33"/>
    <p:sldId id="290" r:id="rId34"/>
    <p:sldId id="291" r:id="rId35"/>
    <p:sldId id="292" r:id="rId36"/>
    <p:sldId id="293" r:id="rId37"/>
    <p:sldId id="294" r:id="rId38"/>
    <p:sldId id="295" r:id="rId39"/>
    <p:sldId id="296" r:id="rId40"/>
    <p:sldId id="297" r:id="rId41"/>
    <p:sldId id="298" r:id="rId42"/>
    <p:sldId id="299" r:id="rId43"/>
    <p:sldId id="300" r:id="rId44"/>
    <p:sldId id="301" r:id="rId45"/>
    <p:sldId id="302" r:id="rId46"/>
    <p:sldId id="307" r:id="rId47"/>
    <p:sldId id="308" r:id="rId48"/>
    <p:sldId id="309" r:id="rId49"/>
    <p:sldId id="310" r:id="rId50"/>
    <p:sldId id="311" r:id="rId51"/>
    <p:sldId id="312" r:id="rId52"/>
    <p:sldId id="313" r:id="rId53"/>
    <p:sldId id="314" r:id="rId54"/>
    <p:sldId id="315" r:id="rId55"/>
    <p:sldId id="316" r:id="rId56"/>
    <p:sldId id="317" r:id="rId57"/>
    <p:sldId id="318" r:id="rId58"/>
    <p:sldId id="319" r:id="rId59"/>
    <p:sldId id="320" r:id="rId60"/>
    <p:sldId id="392" r:id="rId61"/>
    <p:sldId id="393" r:id="rId62"/>
    <p:sldId id="394" r:id="rId63"/>
    <p:sldId id="395" r:id="rId64"/>
    <p:sldId id="396" r:id="rId65"/>
    <p:sldId id="397" r:id="rId66"/>
    <p:sldId id="398" r:id="rId67"/>
    <p:sldId id="321" r:id="rId68"/>
    <p:sldId id="322" r:id="rId69"/>
    <p:sldId id="399" r:id="rId70"/>
    <p:sldId id="400" r:id="rId71"/>
    <p:sldId id="401" r:id="rId72"/>
    <p:sldId id="391" r:id="rId7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488AA"/>
    <a:srgbClr val="649DAA"/>
    <a:srgbClr val="90A5AA"/>
    <a:srgbClr val="C00000"/>
    <a:srgbClr val="15608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567"/>
    <p:restoredTop sz="94655"/>
  </p:normalViewPr>
  <p:slideViewPr>
    <p:cSldViewPr snapToGrid="0">
      <p:cViewPr varScale="1">
        <p:scale>
          <a:sx n="126" d="100"/>
          <a:sy n="126" d="100"/>
        </p:scale>
        <p:origin x="208" y="1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2.jpe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2.jpe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1A5032F-900B-A54D-8943-ABF9E42DB867}" type="datetimeFigureOut">
              <a:rPr lang="en-US" smtClean="0"/>
              <a:t>4/3/24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FE3306F-8FB2-5D4C-B490-0B8DC0530D13}" type="slidenum">
              <a:rPr lang="en-US" smtClean="0"/>
              <a:t>‹#›</a:t>
            </a:fld>
            <a:endParaRPr lang="en-US"/>
          </a:p>
        </p:txBody>
      </p:sp>
    </p:spTree>
    <p:extLst>
      <p:ext uri="{BB962C8B-B14F-4D97-AF65-F5344CB8AC3E}">
        <p14:creationId xmlns:p14="http://schemas.microsoft.com/office/powerpoint/2010/main" val="36092703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chemeClr val="tx1">
                    <a:lumMod val="50000"/>
                    <a:lumOff val="50000"/>
                  </a:schemeClr>
                </a:solidFill>
                <a:effectLst/>
                <a:latin typeface="Roboto" panose="020F0502020204030204" pitchFamily="34" charset="0"/>
              </a:rPr>
              <a:t>https://</a:t>
            </a:r>
            <a:r>
              <a:rPr lang="en-US" b="0" dirty="0" err="1">
                <a:solidFill>
                  <a:schemeClr val="tx1">
                    <a:lumMod val="50000"/>
                    <a:lumOff val="50000"/>
                  </a:schemeClr>
                </a:solidFill>
                <a:effectLst/>
                <a:latin typeface="Roboto" panose="020F0502020204030204" pitchFamily="34" charset="0"/>
              </a:rPr>
              <a:t>youtu.be</a:t>
            </a:r>
            <a:r>
              <a:rPr lang="en-US" b="0" dirty="0">
                <a:solidFill>
                  <a:schemeClr val="tx1">
                    <a:lumMod val="50000"/>
                    <a:lumOff val="50000"/>
                  </a:schemeClr>
                </a:solidFill>
                <a:effectLst/>
                <a:latin typeface="Roboto" panose="020F0502020204030204" pitchFamily="34" charset="0"/>
              </a:rPr>
              <a:t>/nc9kq9ZkNV8?si=K_9JqwJ46j1B1Q6J&amp;t=314</a:t>
            </a:r>
            <a:endParaRPr lang="en-US" dirty="0"/>
          </a:p>
        </p:txBody>
      </p:sp>
      <p:sp>
        <p:nvSpPr>
          <p:cNvPr id="4" name="Slide Number Placeholder 3"/>
          <p:cNvSpPr>
            <a:spLocks noGrp="1"/>
          </p:cNvSpPr>
          <p:nvPr>
            <p:ph type="sldNum" sz="quarter" idx="5"/>
          </p:nvPr>
        </p:nvSpPr>
        <p:spPr/>
        <p:txBody>
          <a:bodyPr/>
          <a:lstStyle/>
          <a:p>
            <a:fld id="{0FE3306F-8FB2-5D4C-B490-0B8DC0530D13}" type="slidenum">
              <a:rPr lang="en-US" smtClean="0"/>
              <a:t>21</a:t>
            </a:fld>
            <a:endParaRPr lang="en-US"/>
          </a:p>
        </p:txBody>
      </p:sp>
    </p:spTree>
    <p:extLst>
      <p:ext uri="{BB962C8B-B14F-4D97-AF65-F5344CB8AC3E}">
        <p14:creationId xmlns:p14="http://schemas.microsoft.com/office/powerpoint/2010/main" val="39569464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E3306F-8FB2-5D4C-B490-0B8DC0530D13}" type="slidenum">
              <a:rPr lang="en-US" smtClean="0"/>
              <a:t>31</a:t>
            </a:fld>
            <a:endParaRPr lang="en-US"/>
          </a:p>
        </p:txBody>
      </p:sp>
    </p:spTree>
    <p:extLst>
      <p:ext uri="{BB962C8B-B14F-4D97-AF65-F5344CB8AC3E}">
        <p14:creationId xmlns:p14="http://schemas.microsoft.com/office/powerpoint/2010/main" val="27302881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E3306F-8FB2-5D4C-B490-0B8DC0530D13}" type="slidenum">
              <a:rPr lang="en-US" smtClean="0"/>
              <a:t>34</a:t>
            </a:fld>
            <a:endParaRPr lang="en-US"/>
          </a:p>
        </p:txBody>
      </p:sp>
    </p:spTree>
    <p:extLst>
      <p:ext uri="{BB962C8B-B14F-4D97-AF65-F5344CB8AC3E}">
        <p14:creationId xmlns:p14="http://schemas.microsoft.com/office/powerpoint/2010/main" val="12548430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https://github.com/isidore/Talks/blob/master/BetterTestingWithApprovals.md</a:t>
            </a:r>
          </a:p>
        </p:txBody>
      </p:sp>
      <p:sp>
        <p:nvSpPr>
          <p:cNvPr id="4" name="Slide Number Placeholder 3"/>
          <p:cNvSpPr>
            <a:spLocks noGrp="1"/>
          </p:cNvSpPr>
          <p:nvPr>
            <p:ph type="sldNum" sz="quarter" idx="5"/>
          </p:nvPr>
        </p:nvSpPr>
        <p:spPr/>
        <p:txBody>
          <a:bodyPr/>
          <a:lstStyle/>
          <a:p>
            <a:fld id="{FC5BBC2B-72B0-2542-8213-717906F3F32B}" type="slidenum">
              <a:rPr lang="en-US" smtClean="0"/>
              <a:t>72</a:t>
            </a:fld>
            <a:endParaRPr lang="en-US"/>
          </a:p>
        </p:txBody>
      </p:sp>
    </p:spTree>
    <p:extLst>
      <p:ext uri="{BB962C8B-B14F-4D97-AF65-F5344CB8AC3E}">
        <p14:creationId xmlns:p14="http://schemas.microsoft.com/office/powerpoint/2010/main" val="41006697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E4529B-05D2-B090-98FF-8CED999ADF9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B44534F-B3C3-D98B-F7C5-EC16692199A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C3B3D45-C18C-AC0F-AD31-448F5C4D77E0}"/>
              </a:ext>
            </a:extLst>
          </p:cNvPr>
          <p:cNvSpPr>
            <a:spLocks noGrp="1"/>
          </p:cNvSpPr>
          <p:nvPr>
            <p:ph type="dt" sz="half" idx="10"/>
          </p:nvPr>
        </p:nvSpPr>
        <p:spPr/>
        <p:txBody>
          <a:bodyPr/>
          <a:lstStyle/>
          <a:p>
            <a:fld id="{1023DABD-AC84-4D4B-860C-DBD95A52CCF6}" type="datetimeFigureOut">
              <a:rPr lang="en-US" smtClean="0"/>
              <a:t>4/1/24</a:t>
            </a:fld>
            <a:endParaRPr lang="en-US"/>
          </a:p>
        </p:txBody>
      </p:sp>
      <p:sp>
        <p:nvSpPr>
          <p:cNvPr id="5" name="Footer Placeholder 4">
            <a:extLst>
              <a:ext uri="{FF2B5EF4-FFF2-40B4-BE49-F238E27FC236}">
                <a16:creationId xmlns:a16="http://schemas.microsoft.com/office/drawing/2014/main" id="{60E8BB3B-4989-298B-0D83-8F929F6EA51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9F93C37-CC34-529B-51B2-D6BFA1C9AF0C}"/>
              </a:ext>
            </a:extLst>
          </p:cNvPr>
          <p:cNvSpPr>
            <a:spLocks noGrp="1"/>
          </p:cNvSpPr>
          <p:nvPr>
            <p:ph type="sldNum" sz="quarter" idx="12"/>
          </p:nvPr>
        </p:nvSpPr>
        <p:spPr/>
        <p:txBody>
          <a:bodyPr/>
          <a:lstStyle/>
          <a:p>
            <a:fld id="{D7CFA240-272A-7C43-9411-73EF83C27C51}" type="slidenum">
              <a:rPr lang="en-US" smtClean="0"/>
              <a:t>‹#›</a:t>
            </a:fld>
            <a:endParaRPr lang="en-US"/>
          </a:p>
        </p:txBody>
      </p:sp>
    </p:spTree>
    <p:extLst>
      <p:ext uri="{BB962C8B-B14F-4D97-AF65-F5344CB8AC3E}">
        <p14:creationId xmlns:p14="http://schemas.microsoft.com/office/powerpoint/2010/main" val="28206484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457076-962A-A610-77B2-73081C3D90A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4703670-6366-73AD-79CD-2C62DC0ED98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83EF8EC-A87A-CC22-31C7-F62578F7F3C5}"/>
              </a:ext>
            </a:extLst>
          </p:cNvPr>
          <p:cNvSpPr>
            <a:spLocks noGrp="1"/>
          </p:cNvSpPr>
          <p:nvPr>
            <p:ph type="dt" sz="half" idx="10"/>
          </p:nvPr>
        </p:nvSpPr>
        <p:spPr/>
        <p:txBody>
          <a:bodyPr/>
          <a:lstStyle/>
          <a:p>
            <a:fld id="{1023DABD-AC84-4D4B-860C-DBD95A52CCF6}" type="datetimeFigureOut">
              <a:rPr lang="en-US" smtClean="0"/>
              <a:t>4/1/24</a:t>
            </a:fld>
            <a:endParaRPr lang="en-US"/>
          </a:p>
        </p:txBody>
      </p:sp>
      <p:sp>
        <p:nvSpPr>
          <p:cNvPr id="5" name="Footer Placeholder 4">
            <a:extLst>
              <a:ext uri="{FF2B5EF4-FFF2-40B4-BE49-F238E27FC236}">
                <a16:creationId xmlns:a16="http://schemas.microsoft.com/office/drawing/2014/main" id="{C5AD19F2-01D5-98ED-AEA9-DCBEF770196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034ED6F-73E9-CDCD-9064-123E4E9C3FA0}"/>
              </a:ext>
            </a:extLst>
          </p:cNvPr>
          <p:cNvSpPr>
            <a:spLocks noGrp="1"/>
          </p:cNvSpPr>
          <p:nvPr>
            <p:ph type="sldNum" sz="quarter" idx="12"/>
          </p:nvPr>
        </p:nvSpPr>
        <p:spPr/>
        <p:txBody>
          <a:bodyPr/>
          <a:lstStyle/>
          <a:p>
            <a:fld id="{D7CFA240-272A-7C43-9411-73EF83C27C51}" type="slidenum">
              <a:rPr lang="en-US" smtClean="0"/>
              <a:t>‹#›</a:t>
            </a:fld>
            <a:endParaRPr lang="en-US"/>
          </a:p>
        </p:txBody>
      </p:sp>
    </p:spTree>
    <p:extLst>
      <p:ext uri="{BB962C8B-B14F-4D97-AF65-F5344CB8AC3E}">
        <p14:creationId xmlns:p14="http://schemas.microsoft.com/office/powerpoint/2010/main" val="24993456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E222F86-A9AC-A302-0402-E35BBC342FD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5FA8125-8C1F-1323-15ED-F704D99AF55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D0F975E-BC94-7820-05C3-30D6757DB568}"/>
              </a:ext>
            </a:extLst>
          </p:cNvPr>
          <p:cNvSpPr>
            <a:spLocks noGrp="1"/>
          </p:cNvSpPr>
          <p:nvPr>
            <p:ph type="dt" sz="half" idx="10"/>
          </p:nvPr>
        </p:nvSpPr>
        <p:spPr/>
        <p:txBody>
          <a:bodyPr/>
          <a:lstStyle/>
          <a:p>
            <a:fld id="{1023DABD-AC84-4D4B-860C-DBD95A52CCF6}" type="datetimeFigureOut">
              <a:rPr lang="en-US" smtClean="0"/>
              <a:t>4/1/24</a:t>
            </a:fld>
            <a:endParaRPr lang="en-US"/>
          </a:p>
        </p:txBody>
      </p:sp>
      <p:sp>
        <p:nvSpPr>
          <p:cNvPr id="5" name="Footer Placeholder 4">
            <a:extLst>
              <a:ext uri="{FF2B5EF4-FFF2-40B4-BE49-F238E27FC236}">
                <a16:creationId xmlns:a16="http://schemas.microsoft.com/office/drawing/2014/main" id="{55DA0C03-F8E0-CAD5-6CF8-24E1F5D7B8A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E7ADCFE-C0DE-BAFC-F20B-0B47D6FA824E}"/>
              </a:ext>
            </a:extLst>
          </p:cNvPr>
          <p:cNvSpPr>
            <a:spLocks noGrp="1"/>
          </p:cNvSpPr>
          <p:nvPr>
            <p:ph type="sldNum" sz="quarter" idx="12"/>
          </p:nvPr>
        </p:nvSpPr>
        <p:spPr/>
        <p:txBody>
          <a:bodyPr/>
          <a:lstStyle/>
          <a:p>
            <a:fld id="{D7CFA240-272A-7C43-9411-73EF83C27C51}" type="slidenum">
              <a:rPr lang="en-US" smtClean="0"/>
              <a:t>‹#›</a:t>
            </a:fld>
            <a:endParaRPr lang="en-US"/>
          </a:p>
        </p:txBody>
      </p:sp>
    </p:spTree>
    <p:extLst>
      <p:ext uri="{BB962C8B-B14F-4D97-AF65-F5344CB8AC3E}">
        <p14:creationId xmlns:p14="http://schemas.microsoft.com/office/powerpoint/2010/main" val="1811834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7B4E12-0672-DB54-3A6C-C27E08864F2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0DBB362-CC6A-1E4D-F2A1-6B7250CF0D8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726FC04-CBFA-9DA1-C99C-B4B682413EDD}"/>
              </a:ext>
            </a:extLst>
          </p:cNvPr>
          <p:cNvSpPr>
            <a:spLocks noGrp="1"/>
          </p:cNvSpPr>
          <p:nvPr>
            <p:ph type="dt" sz="half" idx="10"/>
          </p:nvPr>
        </p:nvSpPr>
        <p:spPr/>
        <p:txBody>
          <a:bodyPr/>
          <a:lstStyle/>
          <a:p>
            <a:fld id="{1023DABD-AC84-4D4B-860C-DBD95A52CCF6}" type="datetimeFigureOut">
              <a:rPr lang="en-US" smtClean="0"/>
              <a:t>4/1/24</a:t>
            </a:fld>
            <a:endParaRPr lang="en-US"/>
          </a:p>
        </p:txBody>
      </p:sp>
      <p:sp>
        <p:nvSpPr>
          <p:cNvPr id="5" name="Footer Placeholder 4">
            <a:extLst>
              <a:ext uri="{FF2B5EF4-FFF2-40B4-BE49-F238E27FC236}">
                <a16:creationId xmlns:a16="http://schemas.microsoft.com/office/drawing/2014/main" id="{9088F2D1-CC38-662B-5AC7-8EECD48A3C9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9C6185-99F4-8BE4-2744-AD34EBF23A10}"/>
              </a:ext>
            </a:extLst>
          </p:cNvPr>
          <p:cNvSpPr>
            <a:spLocks noGrp="1"/>
          </p:cNvSpPr>
          <p:nvPr>
            <p:ph type="sldNum" sz="quarter" idx="12"/>
          </p:nvPr>
        </p:nvSpPr>
        <p:spPr/>
        <p:txBody>
          <a:bodyPr/>
          <a:lstStyle/>
          <a:p>
            <a:fld id="{D7CFA240-272A-7C43-9411-73EF83C27C51}" type="slidenum">
              <a:rPr lang="en-US" smtClean="0"/>
              <a:t>‹#›</a:t>
            </a:fld>
            <a:endParaRPr lang="en-US"/>
          </a:p>
        </p:txBody>
      </p:sp>
    </p:spTree>
    <p:extLst>
      <p:ext uri="{BB962C8B-B14F-4D97-AF65-F5344CB8AC3E}">
        <p14:creationId xmlns:p14="http://schemas.microsoft.com/office/powerpoint/2010/main" val="2806767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1D20BD-DC7F-B736-D0B8-387705A216F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22E74E3-F316-1BBC-A3AE-B5B5A5411CD6}"/>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80F0EAE-AF40-BF33-2A17-8A03165D28E3}"/>
              </a:ext>
            </a:extLst>
          </p:cNvPr>
          <p:cNvSpPr>
            <a:spLocks noGrp="1"/>
          </p:cNvSpPr>
          <p:nvPr>
            <p:ph type="dt" sz="half" idx="10"/>
          </p:nvPr>
        </p:nvSpPr>
        <p:spPr/>
        <p:txBody>
          <a:bodyPr/>
          <a:lstStyle/>
          <a:p>
            <a:fld id="{1023DABD-AC84-4D4B-860C-DBD95A52CCF6}" type="datetimeFigureOut">
              <a:rPr lang="en-US" smtClean="0"/>
              <a:t>4/1/24</a:t>
            </a:fld>
            <a:endParaRPr lang="en-US"/>
          </a:p>
        </p:txBody>
      </p:sp>
      <p:sp>
        <p:nvSpPr>
          <p:cNvPr id="5" name="Footer Placeholder 4">
            <a:extLst>
              <a:ext uri="{FF2B5EF4-FFF2-40B4-BE49-F238E27FC236}">
                <a16:creationId xmlns:a16="http://schemas.microsoft.com/office/drawing/2014/main" id="{C2D26769-CDA8-6F48-F4FD-318F3E4AC74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18C8A05-868E-6D41-CC20-7A1B880B620E}"/>
              </a:ext>
            </a:extLst>
          </p:cNvPr>
          <p:cNvSpPr>
            <a:spLocks noGrp="1"/>
          </p:cNvSpPr>
          <p:nvPr>
            <p:ph type="sldNum" sz="quarter" idx="12"/>
          </p:nvPr>
        </p:nvSpPr>
        <p:spPr/>
        <p:txBody>
          <a:bodyPr/>
          <a:lstStyle/>
          <a:p>
            <a:fld id="{D7CFA240-272A-7C43-9411-73EF83C27C51}" type="slidenum">
              <a:rPr lang="en-US" smtClean="0"/>
              <a:t>‹#›</a:t>
            </a:fld>
            <a:endParaRPr lang="en-US"/>
          </a:p>
        </p:txBody>
      </p:sp>
    </p:spTree>
    <p:extLst>
      <p:ext uri="{BB962C8B-B14F-4D97-AF65-F5344CB8AC3E}">
        <p14:creationId xmlns:p14="http://schemas.microsoft.com/office/powerpoint/2010/main" val="34772116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9FCCA3-3484-D299-0EC7-9912110ADE0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13E51B2-1EF1-C621-8345-0B20BED6F2C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F351E18-BC3A-59FA-89C5-5562FEF4D35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426D9B3-590D-F67F-BD8B-90032BE0DF18}"/>
              </a:ext>
            </a:extLst>
          </p:cNvPr>
          <p:cNvSpPr>
            <a:spLocks noGrp="1"/>
          </p:cNvSpPr>
          <p:nvPr>
            <p:ph type="dt" sz="half" idx="10"/>
          </p:nvPr>
        </p:nvSpPr>
        <p:spPr/>
        <p:txBody>
          <a:bodyPr/>
          <a:lstStyle/>
          <a:p>
            <a:fld id="{1023DABD-AC84-4D4B-860C-DBD95A52CCF6}" type="datetimeFigureOut">
              <a:rPr lang="en-US" smtClean="0"/>
              <a:t>4/1/24</a:t>
            </a:fld>
            <a:endParaRPr lang="en-US"/>
          </a:p>
        </p:txBody>
      </p:sp>
      <p:sp>
        <p:nvSpPr>
          <p:cNvPr id="6" name="Footer Placeholder 5">
            <a:extLst>
              <a:ext uri="{FF2B5EF4-FFF2-40B4-BE49-F238E27FC236}">
                <a16:creationId xmlns:a16="http://schemas.microsoft.com/office/drawing/2014/main" id="{DD0BCBB3-65DF-E329-0746-7F04EF88E1F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6774AEA-CD0A-5EE7-4345-E74E75D256E7}"/>
              </a:ext>
            </a:extLst>
          </p:cNvPr>
          <p:cNvSpPr>
            <a:spLocks noGrp="1"/>
          </p:cNvSpPr>
          <p:nvPr>
            <p:ph type="sldNum" sz="quarter" idx="12"/>
          </p:nvPr>
        </p:nvSpPr>
        <p:spPr/>
        <p:txBody>
          <a:bodyPr/>
          <a:lstStyle/>
          <a:p>
            <a:fld id="{D7CFA240-272A-7C43-9411-73EF83C27C51}" type="slidenum">
              <a:rPr lang="en-US" smtClean="0"/>
              <a:t>‹#›</a:t>
            </a:fld>
            <a:endParaRPr lang="en-US"/>
          </a:p>
        </p:txBody>
      </p:sp>
    </p:spTree>
    <p:extLst>
      <p:ext uri="{BB962C8B-B14F-4D97-AF65-F5344CB8AC3E}">
        <p14:creationId xmlns:p14="http://schemas.microsoft.com/office/powerpoint/2010/main" val="40794103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EDE8B8-98CF-41BA-F19E-B7CA13B57F5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3C22FAF-2415-322F-0AC2-428CFA7C447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496F9FC-5EBF-B382-283E-400CC1E48A9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E4F7F0A-4FE6-C5D7-63AB-1469FDD99FF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23A53F5-75A1-FD5B-A3AA-5698250F3B9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A6DD11B-A171-FC0C-2C09-C9596E900D29}"/>
              </a:ext>
            </a:extLst>
          </p:cNvPr>
          <p:cNvSpPr>
            <a:spLocks noGrp="1"/>
          </p:cNvSpPr>
          <p:nvPr>
            <p:ph type="dt" sz="half" idx="10"/>
          </p:nvPr>
        </p:nvSpPr>
        <p:spPr/>
        <p:txBody>
          <a:bodyPr/>
          <a:lstStyle/>
          <a:p>
            <a:fld id="{1023DABD-AC84-4D4B-860C-DBD95A52CCF6}" type="datetimeFigureOut">
              <a:rPr lang="en-US" smtClean="0"/>
              <a:t>4/1/24</a:t>
            </a:fld>
            <a:endParaRPr lang="en-US"/>
          </a:p>
        </p:txBody>
      </p:sp>
      <p:sp>
        <p:nvSpPr>
          <p:cNvPr id="8" name="Footer Placeholder 7">
            <a:extLst>
              <a:ext uri="{FF2B5EF4-FFF2-40B4-BE49-F238E27FC236}">
                <a16:creationId xmlns:a16="http://schemas.microsoft.com/office/drawing/2014/main" id="{19B79906-6D13-7FC9-EF68-9BA6C8B4318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118FAE5-45AB-8401-4A78-FFE93CE7D34A}"/>
              </a:ext>
            </a:extLst>
          </p:cNvPr>
          <p:cNvSpPr>
            <a:spLocks noGrp="1"/>
          </p:cNvSpPr>
          <p:nvPr>
            <p:ph type="sldNum" sz="quarter" idx="12"/>
          </p:nvPr>
        </p:nvSpPr>
        <p:spPr/>
        <p:txBody>
          <a:bodyPr/>
          <a:lstStyle/>
          <a:p>
            <a:fld id="{D7CFA240-272A-7C43-9411-73EF83C27C51}" type="slidenum">
              <a:rPr lang="en-US" smtClean="0"/>
              <a:t>‹#›</a:t>
            </a:fld>
            <a:endParaRPr lang="en-US"/>
          </a:p>
        </p:txBody>
      </p:sp>
    </p:spTree>
    <p:extLst>
      <p:ext uri="{BB962C8B-B14F-4D97-AF65-F5344CB8AC3E}">
        <p14:creationId xmlns:p14="http://schemas.microsoft.com/office/powerpoint/2010/main" val="17996599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E10889-A894-3898-D5FD-A98E0F5CCEB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1F6AA6E-5A36-B06D-2F0E-DE58C48B5619}"/>
              </a:ext>
            </a:extLst>
          </p:cNvPr>
          <p:cNvSpPr>
            <a:spLocks noGrp="1"/>
          </p:cNvSpPr>
          <p:nvPr>
            <p:ph type="dt" sz="half" idx="10"/>
          </p:nvPr>
        </p:nvSpPr>
        <p:spPr/>
        <p:txBody>
          <a:bodyPr/>
          <a:lstStyle/>
          <a:p>
            <a:fld id="{1023DABD-AC84-4D4B-860C-DBD95A52CCF6}" type="datetimeFigureOut">
              <a:rPr lang="en-US" smtClean="0"/>
              <a:t>4/1/24</a:t>
            </a:fld>
            <a:endParaRPr lang="en-US"/>
          </a:p>
        </p:txBody>
      </p:sp>
      <p:sp>
        <p:nvSpPr>
          <p:cNvPr id="4" name="Footer Placeholder 3">
            <a:extLst>
              <a:ext uri="{FF2B5EF4-FFF2-40B4-BE49-F238E27FC236}">
                <a16:creationId xmlns:a16="http://schemas.microsoft.com/office/drawing/2014/main" id="{0F07360B-0001-4E34-D4F1-1D36726C8B7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57C807D-B60B-C66D-69D6-1D90A0807576}"/>
              </a:ext>
            </a:extLst>
          </p:cNvPr>
          <p:cNvSpPr>
            <a:spLocks noGrp="1"/>
          </p:cNvSpPr>
          <p:nvPr>
            <p:ph type="sldNum" sz="quarter" idx="12"/>
          </p:nvPr>
        </p:nvSpPr>
        <p:spPr/>
        <p:txBody>
          <a:bodyPr/>
          <a:lstStyle/>
          <a:p>
            <a:fld id="{D7CFA240-272A-7C43-9411-73EF83C27C51}" type="slidenum">
              <a:rPr lang="en-US" smtClean="0"/>
              <a:t>‹#›</a:t>
            </a:fld>
            <a:endParaRPr lang="en-US"/>
          </a:p>
        </p:txBody>
      </p:sp>
    </p:spTree>
    <p:extLst>
      <p:ext uri="{BB962C8B-B14F-4D97-AF65-F5344CB8AC3E}">
        <p14:creationId xmlns:p14="http://schemas.microsoft.com/office/powerpoint/2010/main" val="6253420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BE7DE44-555E-8A44-6685-70B92E7FF783}"/>
              </a:ext>
            </a:extLst>
          </p:cNvPr>
          <p:cNvSpPr>
            <a:spLocks noGrp="1"/>
          </p:cNvSpPr>
          <p:nvPr>
            <p:ph type="dt" sz="half" idx="10"/>
          </p:nvPr>
        </p:nvSpPr>
        <p:spPr/>
        <p:txBody>
          <a:bodyPr/>
          <a:lstStyle/>
          <a:p>
            <a:fld id="{1023DABD-AC84-4D4B-860C-DBD95A52CCF6}" type="datetimeFigureOut">
              <a:rPr lang="en-US" smtClean="0"/>
              <a:t>4/1/24</a:t>
            </a:fld>
            <a:endParaRPr lang="en-US"/>
          </a:p>
        </p:txBody>
      </p:sp>
      <p:sp>
        <p:nvSpPr>
          <p:cNvPr id="3" name="Footer Placeholder 2">
            <a:extLst>
              <a:ext uri="{FF2B5EF4-FFF2-40B4-BE49-F238E27FC236}">
                <a16:creationId xmlns:a16="http://schemas.microsoft.com/office/drawing/2014/main" id="{5DE6D830-CB91-2EFD-4134-6E5B0A5D7A7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3B72DBB-CEA2-33E1-90BD-CFBB5370D105}"/>
              </a:ext>
            </a:extLst>
          </p:cNvPr>
          <p:cNvSpPr>
            <a:spLocks noGrp="1"/>
          </p:cNvSpPr>
          <p:nvPr>
            <p:ph type="sldNum" sz="quarter" idx="12"/>
          </p:nvPr>
        </p:nvSpPr>
        <p:spPr/>
        <p:txBody>
          <a:bodyPr/>
          <a:lstStyle/>
          <a:p>
            <a:fld id="{D7CFA240-272A-7C43-9411-73EF83C27C51}" type="slidenum">
              <a:rPr lang="en-US" smtClean="0"/>
              <a:t>‹#›</a:t>
            </a:fld>
            <a:endParaRPr lang="en-US"/>
          </a:p>
        </p:txBody>
      </p:sp>
    </p:spTree>
    <p:extLst>
      <p:ext uri="{BB962C8B-B14F-4D97-AF65-F5344CB8AC3E}">
        <p14:creationId xmlns:p14="http://schemas.microsoft.com/office/powerpoint/2010/main" val="1764772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7D29F1-1B21-5335-DE84-7417042DDA4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E956D6D-BB03-BF6C-3EBA-ED99749F436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7174E6C-ADCC-881A-1029-18CAA2169CE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70FF31E-D46B-6CFF-51A9-61C3A58E6685}"/>
              </a:ext>
            </a:extLst>
          </p:cNvPr>
          <p:cNvSpPr>
            <a:spLocks noGrp="1"/>
          </p:cNvSpPr>
          <p:nvPr>
            <p:ph type="dt" sz="half" idx="10"/>
          </p:nvPr>
        </p:nvSpPr>
        <p:spPr/>
        <p:txBody>
          <a:bodyPr/>
          <a:lstStyle/>
          <a:p>
            <a:fld id="{1023DABD-AC84-4D4B-860C-DBD95A52CCF6}" type="datetimeFigureOut">
              <a:rPr lang="en-US" smtClean="0"/>
              <a:t>4/1/24</a:t>
            </a:fld>
            <a:endParaRPr lang="en-US"/>
          </a:p>
        </p:txBody>
      </p:sp>
      <p:sp>
        <p:nvSpPr>
          <p:cNvPr id="6" name="Footer Placeholder 5">
            <a:extLst>
              <a:ext uri="{FF2B5EF4-FFF2-40B4-BE49-F238E27FC236}">
                <a16:creationId xmlns:a16="http://schemas.microsoft.com/office/drawing/2014/main" id="{002911E2-285D-C2C9-AB1A-A43260663B9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4AEC836-C4F1-EC7A-FAC2-31EA1866E410}"/>
              </a:ext>
            </a:extLst>
          </p:cNvPr>
          <p:cNvSpPr>
            <a:spLocks noGrp="1"/>
          </p:cNvSpPr>
          <p:nvPr>
            <p:ph type="sldNum" sz="quarter" idx="12"/>
          </p:nvPr>
        </p:nvSpPr>
        <p:spPr/>
        <p:txBody>
          <a:bodyPr/>
          <a:lstStyle/>
          <a:p>
            <a:fld id="{D7CFA240-272A-7C43-9411-73EF83C27C51}" type="slidenum">
              <a:rPr lang="en-US" smtClean="0"/>
              <a:t>‹#›</a:t>
            </a:fld>
            <a:endParaRPr lang="en-US"/>
          </a:p>
        </p:txBody>
      </p:sp>
    </p:spTree>
    <p:extLst>
      <p:ext uri="{BB962C8B-B14F-4D97-AF65-F5344CB8AC3E}">
        <p14:creationId xmlns:p14="http://schemas.microsoft.com/office/powerpoint/2010/main" val="4534387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078BA6-BDAC-480C-EF8B-A6E5DC690C6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8B00E9E-351F-90DD-A13E-224871DFDA2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CC611DB-A6B9-4879-F5F8-F2B6839CC07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A920985-A3D4-2253-9319-E66B48EF6705}"/>
              </a:ext>
            </a:extLst>
          </p:cNvPr>
          <p:cNvSpPr>
            <a:spLocks noGrp="1"/>
          </p:cNvSpPr>
          <p:nvPr>
            <p:ph type="dt" sz="half" idx="10"/>
          </p:nvPr>
        </p:nvSpPr>
        <p:spPr/>
        <p:txBody>
          <a:bodyPr/>
          <a:lstStyle/>
          <a:p>
            <a:fld id="{1023DABD-AC84-4D4B-860C-DBD95A52CCF6}" type="datetimeFigureOut">
              <a:rPr lang="en-US" smtClean="0"/>
              <a:t>4/1/24</a:t>
            </a:fld>
            <a:endParaRPr lang="en-US"/>
          </a:p>
        </p:txBody>
      </p:sp>
      <p:sp>
        <p:nvSpPr>
          <p:cNvPr id="6" name="Footer Placeholder 5">
            <a:extLst>
              <a:ext uri="{FF2B5EF4-FFF2-40B4-BE49-F238E27FC236}">
                <a16:creationId xmlns:a16="http://schemas.microsoft.com/office/drawing/2014/main" id="{E12DAFC2-CE46-B87E-1BD8-D7D7ED749BA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8A0C42F-8920-7B0C-5213-9051BC4C74E8}"/>
              </a:ext>
            </a:extLst>
          </p:cNvPr>
          <p:cNvSpPr>
            <a:spLocks noGrp="1"/>
          </p:cNvSpPr>
          <p:nvPr>
            <p:ph type="sldNum" sz="quarter" idx="12"/>
          </p:nvPr>
        </p:nvSpPr>
        <p:spPr/>
        <p:txBody>
          <a:bodyPr/>
          <a:lstStyle/>
          <a:p>
            <a:fld id="{D7CFA240-272A-7C43-9411-73EF83C27C51}" type="slidenum">
              <a:rPr lang="en-US" smtClean="0"/>
              <a:t>‹#›</a:t>
            </a:fld>
            <a:endParaRPr lang="en-US"/>
          </a:p>
        </p:txBody>
      </p:sp>
    </p:spTree>
    <p:extLst>
      <p:ext uri="{BB962C8B-B14F-4D97-AF65-F5344CB8AC3E}">
        <p14:creationId xmlns:p14="http://schemas.microsoft.com/office/powerpoint/2010/main" val="32035930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2A759F0-699F-B2EA-CF34-4D3B7ADF4AD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EE02440-881D-574B-EEEF-48406C9EB58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D15E72-1716-A64D-1D58-AD7ADD9AFC7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1023DABD-AC84-4D4B-860C-DBD95A52CCF6}" type="datetimeFigureOut">
              <a:rPr lang="en-US" smtClean="0"/>
              <a:t>4/1/24</a:t>
            </a:fld>
            <a:endParaRPr lang="en-US"/>
          </a:p>
        </p:txBody>
      </p:sp>
      <p:sp>
        <p:nvSpPr>
          <p:cNvPr id="5" name="Footer Placeholder 4">
            <a:extLst>
              <a:ext uri="{FF2B5EF4-FFF2-40B4-BE49-F238E27FC236}">
                <a16:creationId xmlns:a16="http://schemas.microsoft.com/office/drawing/2014/main" id="{B20F04BD-F61E-A887-BAC8-E51346F44C2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939FAC9E-7BC3-42B0-B4B3-A8232F2C33A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D7CFA240-272A-7C43-9411-73EF83C27C51}" type="slidenum">
              <a:rPr lang="en-US" smtClean="0"/>
              <a:t>‹#›</a:t>
            </a:fld>
            <a:endParaRPr lang="en-US"/>
          </a:p>
        </p:txBody>
      </p:sp>
    </p:spTree>
    <p:extLst>
      <p:ext uri="{BB962C8B-B14F-4D97-AF65-F5344CB8AC3E}">
        <p14:creationId xmlns:p14="http://schemas.microsoft.com/office/powerpoint/2010/main" val="397109163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Layout" Target="../slideLayouts/slideLayout7.xml"/><Relationship Id="rId1" Type="http://schemas.openxmlformats.org/officeDocument/2006/relationships/vmlDrawing" Target="../drawings/vmlDrawing1.v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Layout" Target="../slideLayouts/slideLayout7.xml"/><Relationship Id="rId1" Type="http://schemas.openxmlformats.org/officeDocument/2006/relationships/vmlDrawing" Target="../drawings/vmlDrawing2.vml"/><Relationship Id="rId4" Type="http://schemas.openxmlformats.org/officeDocument/2006/relationships/image" Target="../media/image11.png"/></Relationships>
</file>

<file path=ppt/slides/_rels/slide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file:////Users/llewellynfalco/Downloads/recordings/vlc-record-2024-03-28-01h45m59s-Blue%20Eye%20Samurai%201x8%20-%20Release%20by%20Wentworth_Miller-.mp4" TargetMode="External"/><Relationship Id="rId1" Type="http://schemas.microsoft.com/office/2007/relationships/media" Target="file:////Users/llewellynfalco/Downloads/recordings/vlc-record-2024-03-28-01h45m59s-Blue%20Eye%20Samurai%201x8%20-%20Release%20by%20Wentworth_Miller-.mp4" TargetMode="External"/><Relationship Id="rId4"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sv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6EB675-59B2-FA46-5456-8E10C758CDD2}"/>
              </a:ext>
            </a:extLst>
          </p:cNvPr>
          <p:cNvSpPr>
            <a:spLocks noGrp="1"/>
          </p:cNvSpPr>
          <p:nvPr>
            <p:ph type="ctrTitle"/>
          </p:nvPr>
        </p:nvSpPr>
        <p:spPr/>
        <p:txBody>
          <a:bodyPr/>
          <a:lstStyle/>
          <a:p>
            <a:r>
              <a:rPr lang="en-US" dirty="0" err="1"/>
              <a:t>ChatGPT</a:t>
            </a:r>
            <a:r>
              <a:rPr lang="en-US" dirty="0"/>
              <a:t> Prompting</a:t>
            </a:r>
          </a:p>
        </p:txBody>
      </p:sp>
      <p:sp>
        <p:nvSpPr>
          <p:cNvPr id="3" name="Subtitle 2">
            <a:extLst>
              <a:ext uri="{FF2B5EF4-FFF2-40B4-BE49-F238E27FC236}">
                <a16:creationId xmlns:a16="http://schemas.microsoft.com/office/drawing/2014/main" id="{D0D716A4-567C-F08F-1079-5AEC37EADB6C}"/>
              </a:ext>
            </a:extLst>
          </p:cNvPr>
          <p:cNvSpPr>
            <a:spLocks noGrp="1"/>
          </p:cNvSpPr>
          <p:nvPr>
            <p:ph type="subTitle" idx="1"/>
          </p:nvPr>
        </p:nvSpPr>
        <p:spPr/>
        <p:txBody>
          <a:bodyPr/>
          <a:lstStyle/>
          <a:p>
            <a:r>
              <a:rPr lang="en-US" dirty="0"/>
              <a:t>Llewellyn Falco</a:t>
            </a:r>
          </a:p>
        </p:txBody>
      </p:sp>
    </p:spTree>
    <p:extLst>
      <p:ext uri="{BB962C8B-B14F-4D97-AF65-F5344CB8AC3E}">
        <p14:creationId xmlns:p14="http://schemas.microsoft.com/office/powerpoint/2010/main" val="15747757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A973A72-66AC-6237-A32A-BB937BF13A3D}"/>
              </a:ext>
            </a:extLst>
          </p:cNvPr>
          <p:cNvSpPr>
            <a:spLocks noGrp="1"/>
          </p:cNvSpPr>
          <p:nvPr>
            <p:ph type="title"/>
          </p:nvPr>
        </p:nvSpPr>
        <p:spPr>
          <a:xfrm>
            <a:off x="751703" y="2428704"/>
            <a:ext cx="10515600" cy="1325563"/>
          </a:xfrm>
        </p:spPr>
        <p:txBody>
          <a:bodyPr/>
          <a:lstStyle/>
          <a:p>
            <a:r>
              <a:rPr lang="en-US" b="1" dirty="0" err="1"/>
              <a:t>ChatGPT</a:t>
            </a:r>
            <a:r>
              <a:rPr lang="en-US" b="1" dirty="0"/>
              <a:t> </a:t>
            </a:r>
            <a:br>
              <a:rPr lang="en-US" b="1" dirty="0"/>
            </a:br>
            <a:r>
              <a:rPr lang="en-US" b="1" dirty="0">
                <a:solidFill>
                  <a:schemeClr val="tx1">
                    <a:lumMod val="50000"/>
                    <a:lumOff val="50000"/>
                  </a:schemeClr>
                </a:solidFill>
              </a:rPr>
              <a:t>What is the space we are playing in?</a:t>
            </a:r>
          </a:p>
        </p:txBody>
      </p:sp>
    </p:spTree>
    <p:extLst>
      <p:ext uri="{BB962C8B-B14F-4D97-AF65-F5344CB8AC3E}">
        <p14:creationId xmlns:p14="http://schemas.microsoft.com/office/powerpoint/2010/main" val="21273458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73AC9B0-BF1C-FA87-4895-B9CCC1C33F56}"/>
              </a:ext>
            </a:extLst>
          </p:cNvPr>
          <p:cNvSpPr/>
          <p:nvPr/>
        </p:nvSpPr>
        <p:spPr>
          <a:xfrm>
            <a:off x="5517931" y="944652"/>
            <a:ext cx="252248" cy="555997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ChatGPT</a:t>
            </a:r>
            <a:endParaRPr lang="en-US" dirty="0"/>
          </a:p>
        </p:txBody>
      </p:sp>
      <p:sp>
        <p:nvSpPr>
          <p:cNvPr id="9" name="Rounded Rectangle 8">
            <a:extLst>
              <a:ext uri="{FF2B5EF4-FFF2-40B4-BE49-F238E27FC236}">
                <a16:creationId xmlns:a16="http://schemas.microsoft.com/office/drawing/2014/main" id="{16DD2033-07A7-D20A-4DCE-E1EAE8401EB8}"/>
              </a:ext>
            </a:extLst>
          </p:cNvPr>
          <p:cNvSpPr/>
          <p:nvPr/>
        </p:nvSpPr>
        <p:spPr>
          <a:xfrm>
            <a:off x="6077825" y="2359430"/>
            <a:ext cx="1418897" cy="1250732"/>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DALL·E 3</a:t>
            </a:r>
          </a:p>
        </p:txBody>
      </p:sp>
      <p:sp>
        <p:nvSpPr>
          <p:cNvPr id="10" name="Rounded Rectangle 9">
            <a:extLst>
              <a:ext uri="{FF2B5EF4-FFF2-40B4-BE49-F238E27FC236}">
                <a16:creationId xmlns:a16="http://schemas.microsoft.com/office/drawing/2014/main" id="{AF67A648-52C0-9491-B6C9-2632DB1B3D21}"/>
              </a:ext>
            </a:extLst>
          </p:cNvPr>
          <p:cNvSpPr/>
          <p:nvPr/>
        </p:nvSpPr>
        <p:spPr>
          <a:xfrm>
            <a:off x="6077825" y="3720803"/>
            <a:ext cx="1418897" cy="1250732"/>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Python</a:t>
            </a:r>
          </a:p>
        </p:txBody>
      </p:sp>
      <p:sp>
        <p:nvSpPr>
          <p:cNvPr id="11" name="Rounded Rectangle 10">
            <a:extLst>
              <a:ext uri="{FF2B5EF4-FFF2-40B4-BE49-F238E27FC236}">
                <a16:creationId xmlns:a16="http://schemas.microsoft.com/office/drawing/2014/main" id="{16B45B9F-89BB-5FDF-A4BF-4A1749BD2261}"/>
              </a:ext>
            </a:extLst>
          </p:cNvPr>
          <p:cNvSpPr/>
          <p:nvPr/>
        </p:nvSpPr>
        <p:spPr>
          <a:xfrm>
            <a:off x="6088122" y="5082177"/>
            <a:ext cx="1418897" cy="1250732"/>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Bing / Browser</a:t>
            </a:r>
          </a:p>
        </p:txBody>
      </p:sp>
      <p:sp>
        <p:nvSpPr>
          <p:cNvPr id="12" name="Rectangle 11">
            <a:extLst>
              <a:ext uri="{FF2B5EF4-FFF2-40B4-BE49-F238E27FC236}">
                <a16:creationId xmlns:a16="http://schemas.microsoft.com/office/drawing/2014/main" id="{50957F94-A281-CC1F-8B41-C603B3A398C7}"/>
              </a:ext>
            </a:extLst>
          </p:cNvPr>
          <p:cNvSpPr/>
          <p:nvPr/>
        </p:nvSpPr>
        <p:spPr>
          <a:xfrm>
            <a:off x="7809187" y="944652"/>
            <a:ext cx="252248" cy="555997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ChatGPT</a:t>
            </a:r>
            <a:endParaRPr lang="en-US" dirty="0"/>
          </a:p>
        </p:txBody>
      </p:sp>
      <p:sp>
        <p:nvSpPr>
          <p:cNvPr id="13" name="Hexagon 12">
            <a:extLst>
              <a:ext uri="{FF2B5EF4-FFF2-40B4-BE49-F238E27FC236}">
                <a16:creationId xmlns:a16="http://schemas.microsoft.com/office/drawing/2014/main" id="{72396738-05A8-E08C-F897-344C6EED3831}"/>
              </a:ext>
            </a:extLst>
          </p:cNvPr>
          <p:cNvSpPr/>
          <p:nvPr/>
        </p:nvSpPr>
        <p:spPr>
          <a:xfrm>
            <a:off x="10024037" y="711466"/>
            <a:ext cx="1818289" cy="441435"/>
          </a:xfrm>
          <a:prstGeom prst="hexag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Markdown</a:t>
            </a:r>
          </a:p>
        </p:txBody>
      </p:sp>
      <p:sp>
        <p:nvSpPr>
          <p:cNvPr id="14" name="Hexagon 13">
            <a:extLst>
              <a:ext uri="{FF2B5EF4-FFF2-40B4-BE49-F238E27FC236}">
                <a16:creationId xmlns:a16="http://schemas.microsoft.com/office/drawing/2014/main" id="{E6BF2724-0D89-496F-6CAC-2E4E47B3E26C}"/>
              </a:ext>
            </a:extLst>
          </p:cNvPr>
          <p:cNvSpPr/>
          <p:nvPr/>
        </p:nvSpPr>
        <p:spPr>
          <a:xfrm>
            <a:off x="10013943" y="1575869"/>
            <a:ext cx="1818289" cy="441435"/>
          </a:xfrm>
          <a:prstGeom prst="hexag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Mermaid</a:t>
            </a:r>
          </a:p>
        </p:txBody>
      </p:sp>
      <p:sp>
        <p:nvSpPr>
          <p:cNvPr id="16" name="Hexagon 15">
            <a:extLst>
              <a:ext uri="{FF2B5EF4-FFF2-40B4-BE49-F238E27FC236}">
                <a16:creationId xmlns:a16="http://schemas.microsoft.com/office/drawing/2014/main" id="{38738D20-31CE-6778-DC54-9B5AAC10A9C5}"/>
              </a:ext>
            </a:extLst>
          </p:cNvPr>
          <p:cNvSpPr/>
          <p:nvPr/>
        </p:nvSpPr>
        <p:spPr>
          <a:xfrm>
            <a:off x="8227651" y="1789242"/>
            <a:ext cx="1818289" cy="441435"/>
          </a:xfrm>
          <a:prstGeom prst="hexag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Code</a:t>
            </a:r>
          </a:p>
        </p:txBody>
      </p:sp>
      <p:sp>
        <p:nvSpPr>
          <p:cNvPr id="17" name="Hexagon 16">
            <a:extLst>
              <a:ext uri="{FF2B5EF4-FFF2-40B4-BE49-F238E27FC236}">
                <a16:creationId xmlns:a16="http://schemas.microsoft.com/office/drawing/2014/main" id="{FA96D078-4A75-AF52-A5A7-936F5EC50B69}"/>
              </a:ext>
            </a:extLst>
          </p:cNvPr>
          <p:cNvSpPr/>
          <p:nvPr/>
        </p:nvSpPr>
        <p:spPr>
          <a:xfrm>
            <a:off x="8207907" y="967408"/>
            <a:ext cx="1818289" cy="441435"/>
          </a:xfrm>
          <a:prstGeom prst="hexag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Text</a:t>
            </a:r>
          </a:p>
        </p:txBody>
      </p:sp>
      <p:sp>
        <p:nvSpPr>
          <p:cNvPr id="19" name="Hexagon 18">
            <a:extLst>
              <a:ext uri="{FF2B5EF4-FFF2-40B4-BE49-F238E27FC236}">
                <a16:creationId xmlns:a16="http://schemas.microsoft.com/office/drawing/2014/main" id="{316C57BE-E6A2-5530-8437-061047FB6972}"/>
              </a:ext>
            </a:extLst>
          </p:cNvPr>
          <p:cNvSpPr/>
          <p:nvPr/>
        </p:nvSpPr>
        <p:spPr>
          <a:xfrm>
            <a:off x="9573049" y="4181522"/>
            <a:ext cx="1818289" cy="441435"/>
          </a:xfrm>
          <a:prstGeom prst="hexag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File Output</a:t>
            </a:r>
          </a:p>
        </p:txBody>
      </p:sp>
      <p:sp>
        <p:nvSpPr>
          <p:cNvPr id="20" name="Hexagon 19">
            <a:extLst>
              <a:ext uri="{FF2B5EF4-FFF2-40B4-BE49-F238E27FC236}">
                <a16:creationId xmlns:a16="http://schemas.microsoft.com/office/drawing/2014/main" id="{A1A53859-A27E-4A6C-EF69-2C362FE5725A}"/>
              </a:ext>
            </a:extLst>
          </p:cNvPr>
          <p:cNvSpPr/>
          <p:nvPr/>
        </p:nvSpPr>
        <p:spPr>
          <a:xfrm>
            <a:off x="9573049" y="5203398"/>
            <a:ext cx="1818289" cy="441435"/>
          </a:xfrm>
          <a:prstGeom prst="hexag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t>Powerpoint</a:t>
            </a:r>
            <a:endParaRPr lang="en-US" dirty="0"/>
          </a:p>
        </p:txBody>
      </p:sp>
      <p:sp>
        <p:nvSpPr>
          <p:cNvPr id="21" name="Hexagon 20">
            <a:extLst>
              <a:ext uri="{FF2B5EF4-FFF2-40B4-BE49-F238E27FC236}">
                <a16:creationId xmlns:a16="http://schemas.microsoft.com/office/drawing/2014/main" id="{25E7846D-A74F-30E3-6513-5B37AAF6B954}"/>
              </a:ext>
            </a:extLst>
          </p:cNvPr>
          <p:cNvSpPr/>
          <p:nvPr/>
        </p:nvSpPr>
        <p:spPr>
          <a:xfrm>
            <a:off x="8264970" y="2757903"/>
            <a:ext cx="1308079" cy="441435"/>
          </a:xfrm>
          <a:prstGeom prst="hexag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Images</a:t>
            </a:r>
          </a:p>
        </p:txBody>
      </p:sp>
      <p:sp>
        <p:nvSpPr>
          <p:cNvPr id="24" name="Rectangle 23">
            <a:extLst>
              <a:ext uri="{FF2B5EF4-FFF2-40B4-BE49-F238E27FC236}">
                <a16:creationId xmlns:a16="http://schemas.microsoft.com/office/drawing/2014/main" id="{C6B66B7B-8A9A-45E9-A1A4-ADF998CDE356}"/>
              </a:ext>
            </a:extLst>
          </p:cNvPr>
          <p:cNvSpPr/>
          <p:nvPr/>
        </p:nvSpPr>
        <p:spPr>
          <a:xfrm>
            <a:off x="5517931" y="603068"/>
            <a:ext cx="2543504" cy="33761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ChatGPT</a:t>
            </a:r>
            <a:endParaRPr lang="en-US" dirty="0"/>
          </a:p>
        </p:txBody>
      </p:sp>
      <p:sp>
        <p:nvSpPr>
          <p:cNvPr id="25" name="Rectangle 24">
            <a:extLst>
              <a:ext uri="{FF2B5EF4-FFF2-40B4-BE49-F238E27FC236}">
                <a16:creationId xmlns:a16="http://schemas.microsoft.com/office/drawing/2014/main" id="{F2BFB72A-8B8E-60FC-36F0-54FC2E423E32}"/>
              </a:ext>
            </a:extLst>
          </p:cNvPr>
          <p:cNvSpPr/>
          <p:nvPr/>
        </p:nvSpPr>
        <p:spPr>
          <a:xfrm>
            <a:off x="5517931" y="6415073"/>
            <a:ext cx="2543504" cy="33761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ChatGPT</a:t>
            </a:r>
            <a:endParaRPr lang="en-US" dirty="0"/>
          </a:p>
        </p:txBody>
      </p:sp>
      <p:sp>
        <p:nvSpPr>
          <p:cNvPr id="28" name="Hexagon 27">
            <a:extLst>
              <a:ext uri="{FF2B5EF4-FFF2-40B4-BE49-F238E27FC236}">
                <a16:creationId xmlns:a16="http://schemas.microsoft.com/office/drawing/2014/main" id="{6A87CEC4-3292-EEC1-B37C-8B45EB755595}"/>
              </a:ext>
            </a:extLst>
          </p:cNvPr>
          <p:cNvSpPr/>
          <p:nvPr/>
        </p:nvSpPr>
        <p:spPr>
          <a:xfrm>
            <a:off x="9573049" y="4692460"/>
            <a:ext cx="1818289" cy="441435"/>
          </a:xfrm>
          <a:prstGeom prst="hexag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Zip</a:t>
            </a:r>
            <a:endParaRPr lang="en-US" dirty="0"/>
          </a:p>
        </p:txBody>
      </p:sp>
      <p:sp>
        <p:nvSpPr>
          <p:cNvPr id="29" name="Hexagon 28">
            <a:extLst>
              <a:ext uri="{FF2B5EF4-FFF2-40B4-BE49-F238E27FC236}">
                <a16:creationId xmlns:a16="http://schemas.microsoft.com/office/drawing/2014/main" id="{A9BAE8A3-42A1-A93F-E07E-70B6E339F32C}"/>
              </a:ext>
            </a:extLst>
          </p:cNvPr>
          <p:cNvSpPr/>
          <p:nvPr/>
        </p:nvSpPr>
        <p:spPr>
          <a:xfrm>
            <a:off x="10013943" y="2574537"/>
            <a:ext cx="1818289" cy="441435"/>
          </a:xfrm>
          <a:prstGeom prst="hexag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SVG</a:t>
            </a:r>
          </a:p>
        </p:txBody>
      </p:sp>
      <p:sp>
        <p:nvSpPr>
          <p:cNvPr id="31" name="Hexagon 30">
            <a:extLst>
              <a:ext uri="{FF2B5EF4-FFF2-40B4-BE49-F238E27FC236}">
                <a16:creationId xmlns:a16="http://schemas.microsoft.com/office/drawing/2014/main" id="{2B0B3BB7-F170-81E0-4BB3-C2E545AD2100}"/>
              </a:ext>
            </a:extLst>
          </p:cNvPr>
          <p:cNvSpPr/>
          <p:nvPr/>
        </p:nvSpPr>
        <p:spPr>
          <a:xfrm>
            <a:off x="9573049" y="5714335"/>
            <a:ext cx="1818289" cy="441435"/>
          </a:xfrm>
          <a:prstGeom prst="hexag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Your File Format</a:t>
            </a:r>
          </a:p>
        </p:txBody>
      </p:sp>
      <p:sp>
        <p:nvSpPr>
          <p:cNvPr id="35" name="Hexagon 34">
            <a:extLst>
              <a:ext uri="{FF2B5EF4-FFF2-40B4-BE49-F238E27FC236}">
                <a16:creationId xmlns:a16="http://schemas.microsoft.com/office/drawing/2014/main" id="{BDB87F02-D295-6447-5B07-79D51C257FD4}"/>
              </a:ext>
            </a:extLst>
          </p:cNvPr>
          <p:cNvSpPr/>
          <p:nvPr/>
        </p:nvSpPr>
        <p:spPr>
          <a:xfrm>
            <a:off x="10013943" y="2075203"/>
            <a:ext cx="1818289" cy="441435"/>
          </a:xfrm>
          <a:prstGeom prst="hexag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CLI</a:t>
            </a:r>
            <a:endParaRPr lang="en-US" dirty="0"/>
          </a:p>
        </p:txBody>
      </p:sp>
      <p:sp>
        <p:nvSpPr>
          <p:cNvPr id="37" name="Hexagon 36">
            <a:extLst>
              <a:ext uri="{FF2B5EF4-FFF2-40B4-BE49-F238E27FC236}">
                <a16:creationId xmlns:a16="http://schemas.microsoft.com/office/drawing/2014/main" id="{BF1491CB-54FE-8161-1781-C532735D977A}"/>
              </a:ext>
            </a:extLst>
          </p:cNvPr>
          <p:cNvSpPr/>
          <p:nvPr/>
        </p:nvSpPr>
        <p:spPr>
          <a:xfrm>
            <a:off x="10013943" y="3073872"/>
            <a:ext cx="1818289" cy="441435"/>
          </a:xfrm>
          <a:prstGeom prst="hexag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0" i="0">
                <a:solidFill>
                  <a:schemeClr val="bg1"/>
                </a:solidFill>
                <a:effectLst/>
                <a:latin typeface="roboto_regular"/>
              </a:rPr>
              <a:t>LaTeX</a:t>
            </a:r>
            <a:endParaRPr lang="en-US" b="0" i="0" dirty="0">
              <a:solidFill>
                <a:schemeClr val="bg1"/>
              </a:solidFill>
              <a:effectLst/>
              <a:latin typeface="roboto_regular"/>
            </a:endParaRPr>
          </a:p>
        </p:txBody>
      </p:sp>
      <p:sp>
        <p:nvSpPr>
          <p:cNvPr id="38" name="Rounded Rectangle 37">
            <a:extLst>
              <a:ext uri="{FF2B5EF4-FFF2-40B4-BE49-F238E27FC236}">
                <a16:creationId xmlns:a16="http://schemas.microsoft.com/office/drawing/2014/main" id="{3B8E8D51-F560-D08F-46ED-72D4FE337020}"/>
              </a:ext>
            </a:extLst>
          </p:cNvPr>
          <p:cNvSpPr/>
          <p:nvPr/>
        </p:nvSpPr>
        <p:spPr>
          <a:xfrm>
            <a:off x="6072346" y="998057"/>
            <a:ext cx="1418897" cy="1250732"/>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LLM</a:t>
            </a:r>
            <a:endParaRPr lang="en-US" dirty="0"/>
          </a:p>
        </p:txBody>
      </p:sp>
      <p:sp>
        <p:nvSpPr>
          <p:cNvPr id="39" name="Pentagon 38">
            <a:extLst>
              <a:ext uri="{FF2B5EF4-FFF2-40B4-BE49-F238E27FC236}">
                <a16:creationId xmlns:a16="http://schemas.microsoft.com/office/drawing/2014/main" id="{714CAEDE-9AA3-873C-547D-F204C0460A99}"/>
              </a:ext>
            </a:extLst>
          </p:cNvPr>
          <p:cNvSpPr/>
          <p:nvPr/>
        </p:nvSpPr>
        <p:spPr>
          <a:xfrm>
            <a:off x="898131" y="1449034"/>
            <a:ext cx="2125009" cy="568270"/>
          </a:xfrm>
          <a:prstGeom prst="homePlat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lumMod val="20000"/>
                    <a:lumOff val="80000"/>
                  </a:schemeClr>
                </a:solidFill>
              </a:rPr>
              <a:t>(Zero shot</a:t>
            </a:r>
            <a:r>
              <a:rPr lang="en-US" dirty="0">
                <a:solidFill>
                  <a:schemeClr val="tx1">
                    <a:lumMod val="50000"/>
                    <a:lumOff val="50000"/>
                  </a:schemeClr>
                </a:solidFill>
              </a:rPr>
              <a:t>)</a:t>
            </a:r>
            <a:r>
              <a:rPr lang="en-US" dirty="0"/>
              <a:t> Question</a:t>
            </a:r>
          </a:p>
        </p:txBody>
      </p:sp>
      <p:sp>
        <p:nvSpPr>
          <p:cNvPr id="40" name="Hexagon 39">
            <a:extLst>
              <a:ext uri="{FF2B5EF4-FFF2-40B4-BE49-F238E27FC236}">
                <a16:creationId xmlns:a16="http://schemas.microsoft.com/office/drawing/2014/main" id="{378C260F-2D37-ACAC-1B70-9EFE85B640E5}"/>
              </a:ext>
            </a:extLst>
          </p:cNvPr>
          <p:cNvSpPr/>
          <p:nvPr/>
        </p:nvSpPr>
        <p:spPr>
          <a:xfrm>
            <a:off x="8137717" y="4459802"/>
            <a:ext cx="1435332" cy="441435"/>
          </a:xfrm>
          <a:prstGeom prst="hexag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Results</a:t>
            </a:r>
          </a:p>
        </p:txBody>
      </p:sp>
      <p:sp>
        <p:nvSpPr>
          <p:cNvPr id="41" name="Pentagon 40">
            <a:extLst>
              <a:ext uri="{FF2B5EF4-FFF2-40B4-BE49-F238E27FC236}">
                <a16:creationId xmlns:a16="http://schemas.microsoft.com/office/drawing/2014/main" id="{32E24763-840F-12AD-9A2E-6D1657402154}"/>
              </a:ext>
            </a:extLst>
          </p:cNvPr>
          <p:cNvSpPr/>
          <p:nvPr/>
        </p:nvSpPr>
        <p:spPr>
          <a:xfrm>
            <a:off x="3189387" y="1164899"/>
            <a:ext cx="2125009" cy="568270"/>
          </a:xfrm>
          <a:prstGeom prst="homePlat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Markdown</a:t>
            </a:r>
          </a:p>
        </p:txBody>
      </p:sp>
      <p:sp>
        <p:nvSpPr>
          <p:cNvPr id="42" name="Pentagon 41">
            <a:extLst>
              <a:ext uri="{FF2B5EF4-FFF2-40B4-BE49-F238E27FC236}">
                <a16:creationId xmlns:a16="http://schemas.microsoft.com/office/drawing/2014/main" id="{38AFF908-7C1C-3DDD-ACDD-8F13C620FD81}"/>
              </a:ext>
            </a:extLst>
          </p:cNvPr>
          <p:cNvSpPr/>
          <p:nvPr/>
        </p:nvSpPr>
        <p:spPr>
          <a:xfrm>
            <a:off x="3183317" y="1801599"/>
            <a:ext cx="2125009" cy="568270"/>
          </a:xfrm>
          <a:prstGeom prst="homePlat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Output Formatting</a:t>
            </a:r>
          </a:p>
        </p:txBody>
      </p:sp>
      <p:sp>
        <p:nvSpPr>
          <p:cNvPr id="43" name="Pentagon 42">
            <a:extLst>
              <a:ext uri="{FF2B5EF4-FFF2-40B4-BE49-F238E27FC236}">
                <a16:creationId xmlns:a16="http://schemas.microsoft.com/office/drawing/2014/main" id="{520CA43F-124B-143C-4071-613F0DE5F4D0}"/>
              </a:ext>
            </a:extLst>
          </p:cNvPr>
          <p:cNvSpPr/>
          <p:nvPr/>
        </p:nvSpPr>
        <p:spPr>
          <a:xfrm>
            <a:off x="3162882" y="2468011"/>
            <a:ext cx="2125009" cy="568270"/>
          </a:xfrm>
          <a:prstGeom prst="homePlat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Only show code</a:t>
            </a:r>
          </a:p>
        </p:txBody>
      </p:sp>
      <p:sp>
        <p:nvSpPr>
          <p:cNvPr id="45" name="Pentagon 44">
            <a:extLst>
              <a:ext uri="{FF2B5EF4-FFF2-40B4-BE49-F238E27FC236}">
                <a16:creationId xmlns:a16="http://schemas.microsoft.com/office/drawing/2014/main" id="{4FBBC31C-987F-9DD4-6B4D-CA2A429FBEFA}"/>
              </a:ext>
            </a:extLst>
          </p:cNvPr>
          <p:cNvSpPr/>
          <p:nvPr/>
        </p:nvSpPr>
        <p:spPr>
          <a:xfrm>
            <a:off x="863281" y="3995709"/>
            <a:ext cx="2125009" cy="568270"/>
          </a:xfrm>
          <a:prstGeom prst="homePlat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Process</a:t>
            </a:r>
          </a:p>
        </p:txBody>
      </p:sp>
      <p:sp>
        <p:nvSpPr>
          <p:cNvPr id="47" name="Pentagon 46">
            <a:extLst>
              <a:ext uri="{FF2B5EF4-FFF2-40B4-BE49-F238E27FC236}">
                <a16:creationId xmlns:a16="http://schemas.microsoft.com/office/drawing/2014/main" id="{4FD61F8F-BE14-AA6D-8150-492CCEF1FF6B}"/>
              </a:ext>
            </a:extLst>
          </p:cNvPr>
          <p:cNvSpPr/>
          <p:nvPr/>
        </p:nvSpPr>
        <p:spPr>
          <a:xfrm>
            <a:off x="3120588" y="3320628"/>
            <a:ext cx="2125009" cy="568270"/>
          </a:xfrm>
          <a:prstGeom prst="homePlat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Iterative</a:t>
            </a:r>
          </a:p>
        </p:txBody>
      </p:sp>
      <p:sp>
        <p:nvSpPr>
          <p:cNvPr id="49" name="Pentagon 48">
            <a:extLst>
              <a:ext uri="{FF2B5EF4-FFF2-40B4-BE49-F238E27FC236}">
                <a16:creationId xmlns:a16="http://schemas.microsoft.com/office/drawing/2014/main" id="{AF49427A-492B-7476-D300-1273E3EF834F}"/>
              </a:ext>
            </a:extLst>
          </p:cNvPr>
          <p:cNvSpPr/>
          <p:nvPr/>
        </p:nvSpPr>
        <p:spPr>
          <a:xfrm>
            <a:off x="3124590" y="3986762"/>
            <a:ext cx="2125009" cy="568270"/>
          </a:xfrm>
          <a:prstGeom prst="homePlat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Interview</a:t>
            </a:r>
          </a:p>
        </p:txBody>
      </p:sp>
      <p:sp>
        <p:nvSpPr>
          <p:cNvPr id="50" name="Pentagon 49">
            <a:extLst>
              <a:ext uri="{FF2B5EF4-FFF2-40B4-BE49-F238E27FC236}">
                <a16:creationId xmlns:a16="http://schemas.microsoft.com/office/drawing/2014/main" id="{778E5CCB-5664-AAF2-6A08-93D57B6DA3BE}"/>
              </a:ext>
            </a:extLst>
          </p:cNvPr>
          <p:cNvSpPr/>
          <p:nvPr/>
        </p:nvSpPr>
        <p:spPr>
          <a:xfrm>
            <a:off x="3120322" y="4629042"/>
            <a:ext cx="2125009" cy="568270"/>
          </a:xfrm>
          <a:prstGeom prst="homePlat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Planning</a:t>
            </a:r>
          </a:p>
        </p:txBody>
      </p:sp>
      <p:sp>
        <p:nvSpPr>
          <p:cNvPr id="51" name="Pentagon 50">
            <a:extLst>
              <a:ext uri="{FF2B5EF4-FFF2-40B4-BE49-F238E27FC236}">
                <a16:creationId xmlns:a16="http://schemas.microsoft.com/office/drawing/2014/main" id="{99E5295E-93E8-8CCE-67F3-651736B1444B}"/>
              </a:ext>
            </a:extLst>
          </p:cNvPr>
          <p:cNvSpPr/>
          <p:nvPr/>
        </p:nvSpPr>
        <p:spPr>
          <a:xfrm>
            <a:off x="898131" y="5650917"/>
            <a:ext cx="2125009" cy="568270"/>
          </a:xfrm>
          <a:prstGeom prst="homePlat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Review</a:t>
            </a:r>
          </a:p>
        </p:txBody>
      </p:sp>
    </p:spTree>
    <p:extLst>
      <p:ext uri="{BB962C8B-B14F-4D97-AF65-F5344CB8AC3E}">
        <p14:creationId xmlns:p14="http://schemas.microsoft.com/office/powerpoint/2010/main" val="3832851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4"/>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9"/>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7"/>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9"/>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8"/>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0"/>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1"/>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41"/>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42"/>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43"/>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45"/>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49"/>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50"/>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47"/>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3" grpId="0" animBg="1"/>
      <p:bldP spid="14" grpId="0" animBg="1"/>
      <p:bldP spid="16" grpId="0" animBg="1"/>
      <p:bldP spid="17" grpId="0" animBg="1"/>
      <p:bldP spid="19" grpId="0" animBg="1"/>
      <p:bldP spid="20" grpId="0" animBg="1"/>
      <p:bldP spid="21" grpId="0" animBg="1"/>
      <p:bldP spid="28" grpId="0" animBg="1"/>
      <p:bldP spid="29" grpId="0" animBg="1"/>
      <p:bldP spid="31" grpId="0" animBg="1"/>
      <p:bldP spid="35" grpId="0" animBg="1"/>
      <p:bldP spid="37" grpId="0" animBg="1"/>
      <p:bldP spid="39" grpId="0" animBg="1"/>
      <p:bldP spid="40" grpId="0" animBg="1"/>
      <p:bldP spid="41" grpId="0" animBg="1"/>
      <p:bldP spid="42" grpId="0" animBg="1"/>
      <p:bldP spid="43" grpId="0" animBg="1"/>
      <p:bldP spid="45" grpId="0" animBg="1"/>
      <p:bldP spid="47" grpId="0" animBg="1"/>
      <p:bldP spid="49" grpId="0" animBg="1"/>
      <p:bldP spid="50" grpId="0" animBg="1"/>
      <p:bldP spid="51"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73AC9B0-BF1C-FA87-4895-B9CCC1C33F56}"/>
              </a:ext>
            </a:extLst>
          </p:cNvPr>
          <p:cNvSpPr/>
          <p:nvPr/>
        </p:nvSpPr>
        <p:spPr>
          <a:xfrm>
            <a:off x="5517931" y="944652"/>
            <a:ext cx="252248" cy="555997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ChatGPT</a:t>
            </a:r>
            <a:endParaRPr lang="en-US" dirty="0"/>
          </a:p>
        </p:txBody>
      </p:sp>
      <p:sp>
        <p:nvSpPr>
          <p:cNvPr id="9" name="Rounded Rectangle 8">
            <a:extLst>
              <a:ext uri="{FF2B5EF4-FFF2-40B4-BE49-F238E27FC236}">
                <a16:creationId xmlns:a16="http://schemas.microsoft.com/office/drawing/2014/main" id="{16DD2033-07A7-D20A-4DCE-E1EAE8401EB8}"/>
              </a:ext>
            </a:extLst>
          </p:cNvPr>
          <p:cNvSpPr/>
          <p:nvPr/>
        </p:nvSpPr>
        <p:spPr>
          <a:xfrm>
            <a:off x="6077825" y="2359430"/>
            <a:ext cx="1418897" cy="1250732"/>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DALL·E 3</a:t>
            </a:r>
          </a:p>
        </p:txBody>
      </p:sp>
      <p:sp>
        <p:nvSpPr>
          <p:cNvPr id="10" name="Rounded Rectangle 9">
            <a:extLst>
              <a:ext uri="{FF2B5EF4-FFF2-40B4-BE49-F238E27FC236}">
                <a16:creationId xmlns:a16="http://schemas.microsoft.com/office/drawing/2014/main" id="{AF67A648-52C0-9491-B6C9-2632DB1B3D21}"/>
              </a:ext>
            </a:extLst>
          </p:cNvPr>
          <p:cNvSpPr/>
          <p:nvPr/>
        </p:nvSpPr>
        <p:spPr>
          <a:xfrm>
            <a:off x="6077825" y="3720803"/>
            <a:ext cx="1418897" cy="1250732"/>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Python</a:t>
            </a:r>
          </a:p>
        </p:txBody>
      </p:sp>
      <p:sp>
        <p:nvSpPr>
          <p:cNvPr id="11" name="Rounded Rectangle 10">
            <a:extLst>
              <a:ext uri="{FF2B5EF4-FFF2-40B4-BE49-F238E27FC236}">
                <a16:creationId xmlns:a16="http://schemas.microsoft.com/office/drawing/2014/main" id="{16B45B9F-89BB-5FDF-A4BF-4A1749BD2261}"/>
              </a:ext>
            </a:extLst>
          </p:cNvPr>
          <p:cNvSpPr/>
          <p:nvPr/>
        </p:nvSpPr>
        <p:spPr>
          <a:xfrm>
            <a:off x="6088122" y="5082177"/>
            <a:ext cx="1418897" cy="1250732"/>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Bing / Browser</a:t>
            </a:r>
          </a:p>
        </p:txBody>
      </p:sp>
      <p:sp>
        <p:nvSpPr>
          <p:cNvPr id="12" name="Rectangle 11">
            <a:extLst>
              <a:ext uri="{FF2B5EF4-FFF2-40B4-BE49-F238E27FC236}">
                <a16:creationId xmlns:a16="http://schemas.microsoft.com/office/drawing/2014/main" id="{50957F94-A281-CC1F-8B41-C603B3A398C7}"/>
              </a:ext>
            </a:extLst>
          </p:cNvPr>
          <p:cNvSpPr/>
          <p:nvPr/>
        </p:nvSpPr>
        <p:spPr>
          <a:xfrm>
            <a:off x="7809187" y="944652"/>
            <a:ext cx="252248" cy="555997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ChatGPT</a:t>
            </a:r>
            <a:endParaRPr lang="en-US" dirty="0"/>
          </a:p>
        </p:txBody>
      </p:sp>
      <p:sp>
        <p:nvSpPr>
          <p:cNvPr id="13" name="Hexagon 12">
            <a:extLst>
              <a:ext uri="{FF2B5EF4-FFF2-40B4-BE49-F238E27FC236}">
                <a16:creationId xmlns:a16="http://schemas.microsoft.com/office/drawing/2014/main" id="{72396738-05A8-E08C-F897-344C6EED3831}"/>
              </a:ext>
            </a:extLst>
          </p:cNvPr>
          <p:cNvSpPr/>
          <p:nvPr/>
        </p:nvSpPr>
        <p:spPr>
          <a:xfrm>
            <a:off x="10024037" y="711466"/>
            <a:ext cx="1818289" cy="441435"/>
          </a:xfrm>
          <a:prstGeom prst="hexag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Markdown</a:t>
            </a:r>
          </a:p>
        </p:txBody>
      </p:sp>
      <p:sp>
        <p:nvSpPr>
          <p:cNvPr id="14" name="Hexagon 13">
            <a:extLst>
              <a:ext uri="{FF2B5EF4-FFF2-40B4-BE49-F238E27FC236}">
                <a16:creationId xmlns:a16="http://schemas.microsoft.com/office/drawing/2014/main" id="{E6BF2724-0D89-496F-6CAC-2E4E47B3E26C}"/>
              </a:ext>
            </a:extLst>
          </p:cNvPr>
          <p:cNvSpPr/>
          <p:nvPr/>
        </p:nvSpPr>
        <p:spPr>
          <a:xfrm>
            <a:off x="10013943" y="1575869"/>
            <a:ext cx="1818289" cy="441435"/>
          </a:xfrm>
          <a:prstGeom prst="hexag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Mermaid</a:t>
            </a:r>
          </a:p>
        </p:txBody>
      </p:sp>
      <p:sp>
        <p:nvSpPr>
          <p:cNvPr id="16" name="Hexagon 15">
            <a:extLst>
              <a:ext uri="{FF2B5EF4-FFF2-40B4-BE49-F238E27FC236}">
                <a16:creationId xmlns:a16="http://schemas.microsoft.com/office/drawing/2014/main" id="{38738D20-31CE-6778-DC54-9B5AAC10A9C5}"/>
              </a:ext>
            </a:extLst>
          </p:cNvPr>
          <p:cNvSpPr/>
          <p:nvPr/>
        </p:nvSpPr>
        <p:spPr>
          <a:xfrm>
            <a:off x="8227651" y="1789242"/>
            <a:ext cx="1818289" cy="441435"/>
          </a:xfrm>
          <a:prstGeom prst="hexag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Code</a:t>
            </a:r>
          </a:p>
        </p:txBody>
      </p:sp>
      <p:sp>
        <p:nvSpPr>
          <p:cNvPr id="17" name="Hexagon 16">
            <a:extLst>
              <a:ext uri="{FF2B5EF4-FFF2-40B4-BE49-F238E27FC236}">
                <a16:creationId xmlns:a16="http://schemas.microsoft.com/office/drawing/2014/main" id="{FA96D078-4A75-AF52-A5A7-936F5EC50B69}"/>
              </a:ext>
            </a:extLst>
          </p:cNvPr>
          <p:cNvSpPr/>
          <p:nvPr/>
        </p:nvSpPr>
        <p:spPr>
          <a:xfrm>
            <a:off x="8207907" y="967408"/>
            <a:ext cx="1818289" cy="441435"/>
          </a:xfrm>
          <a:prstGeom prst="hexag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Text</a:t>
            </a:r>
          </a:p>
        </p:txBody>
      </p:sp>
      <p:sp>
        <p:nvSpPr>
          <p:cNvPr id="19" name="Hexagon 18">
            <a:extLst>
              <a:ext uri="{FF2B5EF4-FFF2-40B4-BE49-F238E27FC236}">
                <a16:creationId xmlns:a16="http://schemas.microsoft.com/office/drawing/2014/main" id="{316C57BE-E6A2-5530-8437-061047FB6972}"/>
              </a:ext>
            </a:extLst>
          </p:cNvPr>
          <p:cNvSpPr/>
          <p:nvPr/>
        </p:nvSpPr>
        <p:spPr>
          <a:xfrm>
            <a:off x="9573049" y="4181522"/>
            <a:ext cx="1818289" cy="441435"/>
          </a:xfrm>
          <a:prstGeom prst="hexag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File Output</a:t>
            </a:r>
          </a:p>
        </p:txBody>
      </p:sp>
      <p:sp>
        <p:nvSpPr>
          <p:cNvPr id="20" name="Hexagon 19">
            <a:extLst>
              <a:ext uri="{FF2B5EF4-FFF2-40B4-BE49-F238E27FC236}">
                <a16:creationId xmlns:a16="http://schemas.microsoft.com/office/drawing/2014/main" id="{A1A53859-A27E-4A6C-EF69-2C362FE5725A}"/>
              </a:ext>
            </a:extLst>
          </p:cNvPr>
          <p:cNvSpPr/>
          <p:nvPr/>
        </p:nvSpPr>
        <p:spPr>
          <a:xfrm>
            <a:off x="9573049" y="5203398"/>
            <a:ext cx="1818289" cy="441435"/>
          </a:xfrm>
          <a:prstGeom prst="hexag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t>Powerpoint</a:t>
            </a:r>
            <a:endParaRPr lang="en-US" dirty="0"/>
          </a:p>
        </p:txBody>
      </p:sp>
      <p:sp>
        <p:nvSpPr>
          <p:cNvPr id="21" name="Hexagon 20">
            <a:extLst>
              <a:ext uri="{FF2B5EF4-FFF2-40B4-BE49-F238E27FC236}">
                <a16:creationId xmlns:a16="http://schemas.microsoft.com/office/drawing/2014/main" id="{25E7846D-A74F-30E3-6513-5B37AAF6B954}"/>
              </a:ext>
            </a:extLst>
          </p:cNvPr>
          <p:cNvSpPr/>
          <p:nvPr/>
        </p:nvSpPr>
        <p:spPr>
          <a:xfrm>
            <a:off x="8264970" y="2757903"/>
            <a:ext cx="1308079" cy="441435"/>
          </a:xfrm>
          <a:prstGeom prst="hexag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Images</a:t>
            </a:r>
          </a:p>
        </p:txBody>
      </p:sp>
      <p:sp>
        <p:nvSpPr>
          <p:cNvPr id="24" name="Rectangle 23">
            <a:extLst>
              <a:ext uri="{FF2B5EF4-FFF2-40B4-BE49-F238E27FC236}">
                <a16:creationId xmlns:a16="http://schemas.microsoft.com/office/drawing/2014/main" id="{C6B66B7B-8A9A-45E9-A1A4-ADF998CDE356}"/>
              </a:ext>
            </a:extLst>
          </p:cNvPr>
          <p:cNvSpPr/>
          <p:nvPr/>
        </p:nvSpPr>
        <p:spPr>
          <a:xfrm>
            <a:off x="5517931" y="603068"/>
            <a:ext cx="2543504" cy="33761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ChatGPT</a:t>
            </a:r>
            <a:endParaRPr lang="en-US" dirty="0"/>
          </a:p>
        </p:txBody>
      </p:sp>
      <p:sp>
        <p:nvSpPr>
          <p:cNvPr id="25" name="Rectangle 24">
            <a:extLst>
              <a:ext uri="{FF2B5EF4-FFF2-40B4-BE49-F238E27FC236}">
                <a16:creationId xmlns:a16="http://schemas.microsoft.com/office/drawing/2014/main" id="{F2BFB72A-8B8E-60FC-36F0-54FC2E423E32}"/>
              </a:ext>
            </a:extLst>
          </p:cNvPr>
          <p:cNvSpPr/>
          <p:nvPr/>
        </p:nvSpPr>
        <p:spPr>
          <a:xfrm>
            <a:off x="5517931" y="6415073"/>
            <a:ext cx="2543504" cy="33761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ChatGPT</a:t>
            </a:r>
            <a:endParaRPr lang="en-US" dirty="0"/>
          </a:p>
        </p:txBody>
      </p:sp>
      <p:sp>
        <p:nvSpPr>
          <p:cNvPr id="28" name="Hexagon 27">
            <a:extLst>
              <a:ext uri="{FF2B5EF4-FFF2-40B4-BE49-F238E27FC236}">
                <a16:creationId xmlns:a16="http://schemas.microsoft.com/office/drawing/2014/main" id="{6A87CEC4-3292-EEC1-B37C-8B45EB755595}"/>
              </a:ext>
            </a:extLst>
          </p:cNvPr>
          <p:cNvSpPr/>
          <p:nvPr/>
        </p:nvSpPr>
        <p:spPr>
          <a:xfrm>
            <a:off x="9573049" y="4692460"/>
            <a:ext cx="1818289" cy="441435"/>
          </a:xfrm>
          <a:prstGeom prst="hexag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Zip</a:t>
            </a:r>
            <a:endParaRPr lang="en-US" dirty="0"/>
          </a:p>
        </p:txBody>
      </p:sp>
      <p:sp>
        <p:nvSpPr>
          <p:cNvPr id="29" name="Hexagon 28">
            <a:extLst>
              <a:ext uri="{FF2B5EF4-FFF2-40B4-BE49-F238E27FC236}">
                <a16:creationId xmlns:a16="http://schemas.microsoft.com/office/drawing/2014/main" id="{A9BAE8A3-42A1-A93F-E07E-70B6E339F32C}"/>
              </a:ext>
            </a:extLst>
          </p:cNvPr>
          <p:cNvSpPr/>
          <p:nvPr/>
        </p:nvSpPr>
        <p:spPr>
          <a:xfrm>
            <a:off x="10013943" y="2574537"/>
            <a:ext cx="1818289" cy="441435"/>
          </a:xfrm>
          <a:prstGeom prst="hexag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SVG</a:t>
            </a:r>
          </a:p>
        </p:txBody>
      </p:sp>
      <p:sp>
        <p:nvSpPr>
          <p:cNvPr id="31" name="Hexagon 30">
            <a:extLst>
              <a:ext uri="{FF2B5EF4-FFF2-40B4-BE49-F238E27FC236}">
                <a16:creationId xmlns:a16="http://schemas.microsoft.com/office/drawing/2014/main" id="{2B0B3BB7-F170-81E0-4BB3-C2E545AD2100}"/>
              </a:ext>
            </a:extLst>
          </p:cNvPr>
          <p:cNvSpPr/>
          <p:nvPr/>
        </p:nvSpPr>
        <p:spPr>
          <a:xfrm>
            <a:off x="9573049" y="5714335"/>
            <a:ext cx="1818289" cy="441435"/>
          </a:xfrm>
          <a:prstGeom prst="hexag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Your File Format</a:t>
            </a:r>
          </a:p>
        </p:txBody>
      </p:sp>
      <p:sp>
        <p:nvSpPr>
          <p:cNvPr id="35" name="Hexagon 34">
            <a:extLst>
              <a:ext uri="{FF2B5EF4-FFF2-40B4-BE49-F238E27FC236}">
                <a16:creationId xmlns:a16="http://schemas.microsoft.com/office/drawing/2014/main" id="{BDB87F02-D295-6447-5B07-79D51C257FD4}"/>
              </a:ext>
            </a:extLst>
          </p:cNvPr>
          <p:cNvSpPr/>
          <p:nvPr/>
        </p:nvSpPr>
        <p:spPr>
          <a:xfrm>
            <a:off x="10013943" y="2075203"/>
            <a:ext cx="1818289" cy="441435"/>
          </a:xfrm>
          <a:prstGeom prst="hexag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CLI</a:t>
            </a:r>
            <a:endParaRPr lang="en-US" dirty="0"/>
          </a:p>
        </p:txBody>
      </p:sp>
      <p:sp>
        <p:nvSpPr>
          <p:cNvPr id="37" name="Hexagon 36">
            <a:extLst>
              <a:ext uri="{FF2B5EF4-FFF2-40B4-BE49-F238E27FC236}">
                <a16:creationId xmlns:a16="http://schemas.microsoft.com/office/drawing/2014/main" id="{BF1491CB-54FE-8161-1781-C532735D977A}"/>
              </a:ext>
            </a:extLst>
          </p:cNvPr>
          <p:cNvSpPr/>
          <p:nvPr/>
        </p:nvSpPr>
        <p:spPr>
          <a:xfrm>
            <a:off x="10013943" y="3073872"/>
            <a:ext cx="1818289" cy="441435"/>
          </a:xfrm>
          <a:prstGeom prst="hexag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0" i="0">
                <a:solidFill>
                  <a:schemeClr val="bg1"/>
                </a:solidFill>
                <a:effectLst/>
                <a:latin typeface="roboto_regular"/>
              </a:rPr>
              <a:t>LaTeX</a:t>
            </a:r>
            <a:endParaRPr lang="en-US" b="0" i="0" dirty="0">
              <a:solidFill>
                <a:schemeClr val="bg1"/>
              </a:solidFill>
              <a:effectLst/>
              <a:latin typeface="roboto_regular"/>
            </a:endParaRPr>
          </a:p>
        </p:txBody>
      </p:sp>
      <p:sp>
        <p:nvSpPr>
          <p:cNvPr id="38" name="Rounded Rectangle 37">
            <a:extLst>
              <a:ext uri="{FF2B5EF4-FFF2-40B4-BE49-F238E27FC236}">
                <a16:creationId xmlns:a16="http://schemas.microsoft.com/office/drawing/2014/main" id="{3B8E8D51-F560-D08F-46ED-72D4FE337020}"/>
              </a:ext>
            </a:extLst>
          </p:cNvPr>
          <p:cNvSpPr/>
          <p:nvPr/>
        </p:nvSpPr>
        <p:spPr>
          <a:xfrm>
            <a:off x="6072346" y="998057"/>
            <a:ext cx="1418897" cy="1250732"/>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LLM</a:t>
            </a:r>
            <a:endParaRPr lang="en-US" dirty="0"/>
          </a:p>
        </p:txBody>
      </p:sp>
      <p:sp>
        <p:nvSpPr>
          <p:cNvPr id="40" name="Hexagon 39">
            <a:extLst>
              <a:ext uri="{FF2B5EF4-FFF2-40B4-BE49-F238E27FC236}">
                <a16:creationId xmlns:a16="http://schemas.microsoft.com/office/drawing/2014/main" id="{378C260F-2D37-ACAC-1B70-9EFE85B640E5}"/>
              </a:ext>
            </a:extLst>
          </p:cNvPr>
          <p:cNvSpPr/>
          <p:nvPr/>
        </p:nvSpPr>
        <p:spPr>
          <a:xfrm>
            <a:off x="8137717" y="4459802"/>
            <a:ext cx="1435332" cy="441435"/>
          </a:xfrm>
          <a:prstGeom prst="hexag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Results</a:t>
            </a:r>
          </a:p>
        </p:txBody>
      </p:sp>
      <p:sp>
        <p:nvSpPr>
          <p:cNvPr id="41" name="Pentagon 40">
            <a:extLst>
              <a:ext uri="{FF2B5EF4-FFF2-40B4-BE49-F238E27FC236}">
                <a16:creationId xmlns:a16="http://schemas.microsoft.com/office/drawing/2014/main" id="{32E24763-840F-12AD-9A2E-6D1657402154}"/>
              </a:ext>
            </a:extLst>
          </p:cNvPr>
          <p:cNvSpPr/>
          <p:nvPr/>
        </p:nvSpPr>
        <p:spPr>
          <a:xfrm>
            <a:off x="3189387" y="1164899"/>
            <a:ext cx="2125009" cy="568270"/>
          </a:xfrm>
          <a:prstGeom prst="homePlat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Markdown</a:t>
            </a:r>
          </a:p>
        </p:txBody>
      </p:sp>
      <p:sp>
        <p:nvSpPr>
          <p:cNvPr id="42" name="Pentagon 41">
            <a:extLst>
              <a:ext uri="{FF2B5EF4-FFF2-40B4-BE49-F238E27FC236}">
                <a16:creationId xmlns:a16="http://schemas.microsoft.com/office/drawing/2014/main" id="{38AFF908-7C1C-3DDD-ACDD-8F13C620FD81}"/>
              </a:ext>
            </a:extLst>
          </p:cNvPr>
          <p:cNvSpPr/>
          <p:nvPr/>
        </p:nvSpPr>
        <p:spPr>
          <a:xfrm>
            <a:off x="3183317" y="1801599"/>
            <a:ext cx="2125009" cy="568270"/>
          </a:xfrm>
          <a:prstGeom prst="homePlat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Output Formatting</a:t>
            </a:r>
          </a:p>
        </p:txBody>
      </p:sp>
      <p:sp>
        <p:nvSpPr>
          <p:cNvPr id="43" name="Pentagon 42">
            <a:extLst>
              <a:ext uri="{FF2B5EF4-FFF2-40B4-BE49-F238E27FC236}">
                <a16:creationId xmlns:a16="http://schemas.microsoft.com/office/drawing/2014/main" id="{520CA43F-124B-143C-4071-613F0DE5F4D0}"/>
              </a:ext>
            </a:extLst>
          </p:cNvPr>
          <p:cNvSpPr/>
          <p:nvPr/>
        </p:nvSpPr>
        <p:spPr>
          <a:xfrm>
            <a:off x="3162882" y="2468011"/>
            <a:ext cx="2125009" cy="568270"/>
          </a:xfrm>
          <a:prstGeom prst="homePlat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Only show code</a:t>
            </a:r>
          </a:p>
        </p:txBody>
      </p:sp>
      <p:sp>
        <p:nvSpPr>
          <p:cNvPr id="45" name="Pentagon 44">
            <a:extLst>
              <a:ext uri="{FF2B5EF4-FFF2-40B4-BE49-F238E27FC236}">
                <a16:creationId xmlns:a16="http://schemas.microsoft.com/office/drawing/2014/main" id="{4FBBC31C-987F-9DD4-6B4D-CA2A429FBEFA}"/>
              </a:ext>
            </a:extLst>
          </p:cNvPr>
          <p:cNvSpPr/>
          <p:nvPr/>
        </p:nvSpPr>
        <p:spPr>
          <a:xfrm>
            <a:off x="863281" y="3995709"/>
            <a:ext cx="2125009" cy="568270"/>
          </a:xfrm>
          <a:prstGeom prst="homePlat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Process</a:t>
            </a:r>
          </a:p>
        </p:txBody>
      </p:sp>
      <p:sp>
        <p:nvSpPr>
          <p:cNvPr id="47" name="Pentagon 46">
            <a:extLst>
              <a:ext uri="{FF2B5EF4-FFF2-40B4-BE49-F238E27FC236}">
                <a16:creationId xmlns:a16="http://schemas.microsoft.com/office/drawing/2014/main" id="{4FD61F8F-BE14-AA6D-8150-492CCEF1FF6B}"/>
              </a:ext>
            </a:extLst>
          </p:cNvPr>
          <p:cNvSpPr/>
          <p:nvPr/>
        </p:nvSpPr>
        <p:spPr>
          <a:xfrm>
            <a:off x="3120588" y="3320628"/>
            <a:ext cx="2125009" cy="568270"/>
          </a:xfrm>
          <a:prstGeom prst="homePlat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Iterative</a:t>
            </a:r>
          </a:p>
        </p:txBody>
      </p:sp>
      <p:sp>
        <p:nvSpPr>
          <p:cNvPr id="49" name="Pentagon 48">
            <a:extLst>
              <a:ext uri="{FF2B5EF4-FFF2-40B4-BE49-F238E27FC236}">
                <a16:creationId xmlns:a16="http://schemas.microsoft.com/office/drawing/2014/main" id="{AF49427A-492B-7476-D300-1273E3EF834F}"/>
              </a:ext>
            </a:extLst>
          </p:cNvPr>
          <p:cNvSpPr/>
          <p:nvPr/>
        </p:nvSpPr>
        <p:spPr>
          <a:xfrm>
            <a:off x="3124590" y="3986762"/>
            <a:ext cx="2125009" cy="568270"/>
          </a:xfrm>
          <a:prstGeom prst="homePlat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Interview</a:t>
            </a:r>
          </a:p>
        </p:txBody>
      </p:sp>
      <p:sp>
        <p:nvSpPr>
          <p:cNvPr id="50" name="Pentagon 49">
            <a:extLst>
              <a:ext uri="{FF2B5EF4-FFF2-40B4-BE49-F238E27FC236}">
                <a16:creationId xmlns:a16="http://schemas.microsoft.com/office/drawing/2014/main" id="{778E5CCB-5664-AAF2-6A08-93D57B6DA3BE}"/>
              </a:ext>
            </a:extLst>
          </p:cNvPr>
          <p:cNvSpPr/>
          <p:nvPr/>
        </p:nvSpPr>
        <p:spPr>
          <a:xfrm>
            <a:off x="3120322" y="4629042"/>
            <a:ext cx="2125009" cy="568270"/>
          </a:xfrm>
          <a:prstGeom prst="homePlat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Planning</a:t>
            </a:r>
          </a:p>
        </p:txBody>
      </p:sp>
      <p:sp>
        <p:nvSpPr>
          <p:cNvPr id="51" name="Pentagon 50">
            <a:extLst>
              <a:ext uri="{FF2B5EF4-FFF2-40B4-BE49-F238E27FC236}">
                <a16:creationId xmlns:a16="http://schemas.microsoft.com/office/drawing/2014/main" id="{99E5295E-93E8-8CCE-67F3-651736B1444B}"/>
              </a:ext>
            </a:extLst>
          </p:cNvPr>
          <p:cNvSpPr/>
          <p:nvPr/>
        </p:nvSpPr>
        <p:spPr>
          <a:xfrm>
            <a:off x="898131" y="5650917"/>
            <a:ext cx="2125009" cy="568270"/>
          </a:xfrm>
          <a:prstGeom prst="homePlat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Review</a:t>
            </a:r>
          </a:p>
        </p:txBody>
      </p:sp>
      <p:sp>
        <p:nvSpPr>
          <p:cNvPr id="2" name="Pentagon 1">
            <a:extLst>
              <a:ext uri="{FF2B5EF4-FFF2-40B4-BE49-F238E27FC236}">
                <a16:creationId xmlns:a16="http://schemas.microsoft.com/office/drawing/2014/main" id="{DF04CABD-C1CD-0226-E090-155ED5055C88}"/>
              </a:ext>
            </a:extLst>
          </p:cNvPr>
          <p:cNvSpPr/>
          <p:nvPr/>
        </p:nvSpPr>
        <p:spPr>
          <a:xfrm>
            <a:off x="898131" y="1449034"/>
            <a:ext cx="2125009" cy="568270"/>
          </a:xfrm>
          <a:prstGeom prst="homePlate">
            <a:avLst/>
          </a:prstGeom>
          <a:solidFill>
            <a:srgbClr val="15608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lumMod val="20000"/>
                    <a:lumOff val="80000"/>
                  </a:schemeClr>
                </a:solidFill>
              </a:rPr>
              <a:t>(Zero shot</a:t>
            </a:r>
            <a:r>
              <a:rPr lang="en-US" dirty="0">
                <a:solidFill>
                  <a:schemeClr val="tx1">
                    <a:lumMod val="50000"/>
                    <a:lumOff val="50000"/>
                  </a:schemeClr>
                </a:solidFill>
              </a:rPr>
              <a:t>)</a:t>
            </a:r>
            <a:r>
              <a:rPr lang="en-US" dirty="0"/>
              <a:t> Question</a:t>
            </a:r>
          </a:p>
        </p:txBody>
      </p:sp>
      <p:sp>
        <p:nvSpPr>
          <p:cNvPr id="4" name="Pentagon 3">
            <a:extLst>
              <a:ext uri="{FF2B5EF4-FFF2-40B4-BE49-F238E27FC236}">
                <a16:creationId xmlns:a16="http://schemas.microsoft.com/office/drawing/2014/main" id="{FE4A9275-61F2-FA5C-5581-2A0ADF101E07}"/>
              </a:ext>
            </a:extLst>
          </p:cNvPr>
          <p:cNvSpPr/>
          <p:nvPr/>
        </p:nvSpPr>
        <p:spPr>
          <a:xfrm>
            <a:off x="3183317" y="1801599"/>
            <a:ext cx="2125009" cy="568270"/>
          </a:xfrm>
          <a:prstGeom prst="homePlat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lumMod val="20000"/>
                    <a:lumOff val="80000"/>
                  </a:schemeClr>
                </a:solidFill>
              </a:rPr>
              <a:t>Output Formatting</a:t>
            </a:r>
          </a:p>
        </p:txBody>
      </p:sp>
      <p:sp>
        <p:nvSpPr>
          <p:cNvPr id="5" name="Rounded Rectangle 4">
            <a:extLst>
              <a:ext uri="{FF2B5EF4-FFF2-40B4-BE49-F238E27FC236}">
                <a16:creationId xmlns:a16="http://schemas.microsoft.com/office/drawing/2014/main" id="{400333A8-687B-F68F-C83D-9000B0753E2C}"/>
              </a:ext>
            </a:extLst>
          </p:cNvPr>
          <p:cNvSpPr/>
          <p:nvPr/>
        </p:nvSpPr>
        <p:spPr>
          <a:xfrm>
            <a:off x="6072346" y="998057"/>
            <a:ext cx="1418897" cy="1250732"/>
          </a:xfrm>
          <a:prstGeom prst="round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accent1">
                    <a:lumMod val="20000"/>
                    <a:lumOff val="80000"/>
                  </a:schemeClr>
                </a:solidFill>
              </a:rPr>
              <a:t>LLM</a:t>
            </a:r>
            <a:endParaRPr lang="en-US" dirty="0">
              <a:solidFill>
                <a:schemeClr val="accent1">
                  <a:lumMod val="20000"/>
                  <a:lumOff val="80000"/>
                </a:schemeClr>
              </a:solidFill>
            </a:endParaRPr>
          </a:p>
        </p:txBody>
      </p:sp>
      <p:sp>
        <p:nvSpPr>
          <p:cNvPr id="6" name="Hexagon 5">
            <a:extLst>
              <a:ext uri="{FF2B5EF4-FFF2-40B4-BE49-F238E27FC236}">
                <a16:creationId xmlns:a16="http://schemas.microsoft.com/office/drawing/2014/main" id="{6BD037AF-EE9C-C472-01FD-73D0CDCD1A48}"/>
              </a:ext>
            </a:extLst>
          </p:cNvPr>
          <p:cNvSpPr/>
          <p:nvPr/>
        </p:nvSpPr>
        <p:spPr>
          <a:xfrm>
            <a:off x="8227651" y="1789242"/>
            <a:ext cx="1818289" cy="441435"/>
          </a:xfrm>
          <a:prstGeom prst="hexagon">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lumMod val="20000"/>
                    <a:lumOff val="80000"/>
                  </a:schemeClr>
                </a:solidFill>
              </a:rPr>
              <a:t>Code</a:t>
            </a:r>
          </a:p>
        </p:txBody>
      </p:sp>
      <p:sp>
        <p:nvSpPr>
          <p:cNvPr id="39" name="Pentagon 38">
            <a:extLst>
              <a:ext uri="{FF2B5EF4-FFF2-40B4-BE49-F238E27FC236}">
                <a16:creationId xmlns:a16="http://schemas.microsoft.com/office/drawing/2014/main" id="{714CAEDE-9AA3-873C-547D-F204C0460A99}"/>
              </a:ext>
            </a:extLst>
          </p:cNvPr>
          <p:cNvSpPr/>
          <p:nvPr/>
        </p:nvSpPr>
        <p:spPr>
          <a:xfrm>
            <a:off x="898131" y="1449034"/>
            <a:ext cx="2125009" cy="568270"/>
          </a:xfrm>
          <a:prstGeom prst="homePlat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lumMod val="20000"/>
                    <a:lumOff val="80000"/>
                  </a:schemeClr>
                </a:solidFill>
              </a:rPr>
              <a:t>(Zero shot</a:t>
            </a:r>
            <a:r>
              <a:rPr lang="en-US" dirty="0">
                <a:solidFill>
                  <a:schemeClr val="tx1">
                    <a:lumMod val="50000"/>
                    <a:lumOff val="50000"/>
                  </a:schemeClr>
                </a:solidFill>
              </a:rPr>
              <a:t>)</a:t>
            </a:r>
            <a:r>
              <a:rPr lang="en-US" dirty="0"/>
              <a:t> Question</a:t>
            </a:r>
          </a:p>
        </p:txBody>
      </p:sp>
      <p:sp>
        <p:nvSpPr>
          <p:cNvPr id="15" name="Hexagon 14">
            <a:extLst>
              <a:ext uri="{FF2B5EF4-FFF2-40B4-BE49-F238E27FC236}">
                <a16:creationId xmlns:a16="http://schemas.microsoft.com/office/drawing/2014/main" id="{4976DBAB-E71F-2020-9A9B-CE975B52DFB1}"/>
              </a:ext>
            </a:extLst>
          </p:cNvPr>
          <p:cNvSpPr/>
          <p:nvPr/>
        </p:nvSpPr>
        <p:spPr>
          <a:xfrm>
            <a:off x="10013943" y="1575869"/>
            <a:ext cx="1818289" cy="441435"/>
          </a:xfrm>
          <a:prstGeom prst="hexagon">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lumMod val="20000"/>
                    <a:lumOff val="80000"/>
                  </a:schemeClr>
                </a:solidFill>
              </a:rPr>
              <a:t>Mermaid</a:t>
            </a:r>
          </a:p>
        </p:txBody>
      </p:sp>
    </p:spTree>
    <p:extLst>
      <p:ext uri="{BB962C8B-B14F-4D97-AF65-F5344CB8AC3E}">
        <p14:creationId xmlns:p14="http://schemas.microsoft.com/office/powerpoint/2010/main" val="1130688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4"/>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grpId="0" nodeType="afterEffect">
                                  <p:stCondLst>
                                    <p:cond delay="0"/>
                                  </p:stCondLst>
                                  <p:childTnLst>
                                    <p:set>
                                      <p:cBhvr>
                                        <p:cTn id="15" dur="1" fill="hold">
                                          <p:stCondLst>
                                            <p:cond delay="0"/>
                                          </p:stCondLst>
                                        </p:cTn>
                                        <p:tgtEl>
                                          <p:spTgt spid="6"/>
                                        </p:tgtEl>
                                        <p:attrNameLst>
                                          <p:attrName>style.visibility</p:attrName>
                                        </p:attrNameLst>
                                      </p:cBhvr>
                                      <p:to>
                                        <p:strVal val="visible"/>
                                      </p:to>
                                    </p:set>
                                  </p:childTnLst>
                                </p:cTn>
                              </p:par>
                            </p:childTnLst>
                          </p:cTn>
                        </p:par>
                        <p:par>
                          <p:cTn id="16" fill="hold">
                            <p:stCondLst>
                              <p:cond delay="0"/>
                            </p:stCondLst>
                            <p:childTnLst>
                              <p:par>
                                <p:cTn id="17" presetID="1" presetClass="entr" presetSubtype="0" fill="hold" grpId="0" nodeType="after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39"/>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4"/>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5"/>
                                        </p:tgtEl>
                                        <p:attrNameLst>
                                          <p:attrName>style.visibility</p:attrName>
                                        </p:attrNameLst>
                                      </p:cBhvr>
                                      <p:to>
                                        <p:strVal val="hidden"/>
                                      </p:to>
                                    </p:set>
                                  </p:childTnLst>
                                </p:cTn>
                              </p:par>
                              <p:par>
                                <p:cTn id="27" presetID="1" presetClass="exit" presetSubtype="0" fill="hold" grpId="1" nodeType="withEffect">
                                  <p:stCondLst>
                                    <p:cond delay="0"/>
                                  </p:stCondLst>
                                  <p:childTnLst>
                                    <p:set>
                                      <p:cBhvr>
                                        <p:cTn id="28" dur="1" fill="hold">
                                          <p:stCondLst>
                                            <p:cond delay="0"/>
                                          </p:stCondLst>
                                        </p:cTn>
                                        <p:tgtEl>
                                          <p:spTgt spid="6"/>
                                        </p:tgtEl>
                                        <p:attrNameLst>
                                          <p:attrName>style.visibility</p:attrName>
                                        </p:attrNameLst>
                                      </p:cBhvr>
                                      <p:to>
                                        <p:strVal val="hidden"/>
                                      </p:to>
                                    </p:set>
                                  </p:childTnLst>
                                </p:cTn>
                              </p:par>
                              <p:par>
                                <p:cTn id="29" presetID="1" presetClass="exit" presetSubtype="0" fill="hold" grpId="1" nodeType="withEffect">
                                  <p:stCondLst>
                                    <p:cond delay="0"/>
                                  </p:stCondLst>
                                  <p:childTnLst>
                                    <p:set>
                                      <p:cBhvr>
                                        <p:cTn id="30" dur="1" fill="hold">
                                          <p:stCondLst>
                                            <p:cond delay="0"/>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animBg="1"/>
      <p:bldP spid="5" grpId="1" animBg="1"/>
      <p:bldP spid="6" grpId="0" animBg="1"/>
      <p:bldP spid="6" grpId="1" animBg="1"/>
      <p:bldP spid="39" grpId="0" animBg="1"/>
      <p:bldP spid="39" grpId="1" animBg="1"/>
      <p:bldP spid="15" grpId="0" animBg="1"/>
      <p:bldP spid="15" grpId="1"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A973A72-66AC-6237-A32A-BB937BF13A3D}"/>
              </a:ext>
            </a:extLst>
          </p:cNvPr>
          <p:cNvSpPr>
            <a:spLocks noGrp="1"/>
          </p:cNvSpPr>
          <p:nvPr>
            <p:ph type="title"/>
          </p:nvPr>
        </p:nvSpPr>
        <p:spPr>
          <a:xfrm>
            <a:off x="751703" y="2428704"/>
            <a:ext cx="10515600" cy="1325563"/>
          </a:xfrm>
        </p:spPr>
        <p:txBody>
          <a:bodyPr/>
          <a:lstStyle/>
          <a:p>
            <a:r>
              <a:rPr lang="en-US" b="1" dirty="0"/>
              <a:t>Markdown </a:t>
            </a:r>
            <a:br>
              <a:rPr lang="en-US" b="1" dirty="0"/>
            </a:br>
            <a:r>
              <a:rPr lang="en-US" b="1" dirty="0">
                <a:solidFill>
                  <a:schemeClr val="tx1">
                    <a:lumMod val="50000"/>
                    <a:lumOff val="50000"/>
                  </a:schemeClr>
                </a:solidFill>
              </a:rPr>
              <a:t>Basic formatting</a:t>
            </a:r>
          </a:p>
        </p:txBody>
      </p:sp>
    </p:spTree>
    <p:extLst>
      <p:ext uri="{BB962C8B-B14F-4D97-AF65-F5344CB8AC3E}">
        <p14:creationId xmlns:p14="http://schemas.microsoft.com/office/powerpoint/2010/main" val="20389465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Headers">
            <a:extLst>
              <a:ext uri="{FF2B5EF4-FFF2-40B4-BE49-F238E27FC236}">
                <a16:creationId xmlns:a16="http://schemas.microsoft.com/office/drawing/2014/main" id="{A115EFB8-946C-EB48-E7FA-52246FF2BC4A}"/>
              </a:ext>
            </a:extLst>
          </p:cNvPr>
          <p:cNvSpPr txBox="1"/>
          <p:nvPr/>
        </p:nvSpPr>
        <p:spPr>
          <a:xfrm>
            <a:off x="2295267" y="1989438"/>
            <a:ext cx="7886701" cy="2677656"/>
          </a:xfrm>
          <a:prstGeom prst="rect">
            <a:avLst/>
          </a:prstGeom>
          <a:noFill/>
        </p:spPr>
        <p:txBody>
          <a:bodyPr wrap="square">
            <a:spAutoFit/>
          </a:bodyPr>
          <a:lstStyle/>
          <a:p>
            <a:pPr algn="l"/>
            <a:r>
              <a:rPr lang="en-US" sz="2800" b="1" i="0" dirty="0">
                <a:solidFill>
                  <a:srgbClr val="0D0D0D"/>
                </a:solidFill>
                <a:effectLst/>
                <a:highlight>
                  <a:srgbClr val="FFFFFF"/>
                </a:highlight>
                <a:latin typeface="Fira Code" panose="020B0809050000020004" pitchFamily="49" charset="0"/>
                <a:ea typeface="Fira Code" panose="020B0809050000020004" pitchFamily="49" charset="0"/>
              </a:rPr>
              <a:t>Headers</a:t>
            </a:r>
          </a:p>
          <a:p>
            <a:pPr algn="l"/>
            <a:r>
              <a:rPr lang="en-US" sz="2800" b="0" i="0" dirty="0">
                <a:solidFill>
                  <a:srgbClr val="0D0D0D"/>
                </a:solidFill>
                <a:effectLst/>
                <a:highlight>
                  <a:srgbClr val="FFFFFF"/>
                </a:highlight>
                <a:latin typeface="Fira Code" panose="020B0809050000020004" pitchFamily="49" charset="0"/>
                <a:ea typeface="Fira Code" panose="020B0809050000020004" pitchFamily="49" charset="0"/>
              </a:rPr>
              <a:t>Use # for headers</a:t>
            </a:r>
          </a:p>
          <a:p>
            <a:pPr algn="l"/>
            <a:endParaRPr lang="en-US" sz="2800" dirty="0">
              <a:solidFill>
                <a:srgbClr val="0D0D0D"/>
              </a:solidFill>
              <a:highlight>
                <a:srgbClr val="FFFFFF"/>
              </a:highlight>
              <a:latin typeface="Fira Code" panose="020B0809050000020004" pitchFamily="49" charset="0"/>
              <a:ea typeface="Fira Code" panose="020B0809050000020004" pitchFamily="49" charset="0"/>
            </a:endParaRPr>
          </a:p>
          <a:p>
            <a:pPr algn="l"/>
            <a:r>
              <a:rPr lang="en-US" sz="3600" b="1" i="0" dirty="0">
                <a:solidFill>
                  <a:srgbClr val="0D0D0D"/>
                </a:solidFill>
                <a:effectLst/>
                <a:highlight>
                  <a:srgbClr val="FFFFFF"/>
                </a:highlight>
                <a:latin typeface="Fira Code" panose="020B0809050000020004" pitchFamily="49" charset="0"/>
                <a:ea typeface="Fira Code" panose="020B0809050000020004" pitchFamily="49" charset="0"/>
              </a:rPr>
              <a:t># Header 1</a:t>
            </a:r>
          </a:p>
          <a:p>
            <a:r>
              <a:rPr lang="en-US" sz="2800" b="1" dirty="0">
                <a:solidFill>
                  <a:srgbClr val="0D0D0D"/>
                </a:solidFill>
                <a:highlight>
                  <a:srgbClr val="FFFFFF"/>
                </a:highlight>
                <a:latin typeface="Fira Code" panose="020B0809050000020004" pitchFamily="49" charset="0"/>
                <a:ea typeface="Fira Code" panose="020B0809050000020004" pitchFamily="49" charset="0"/>
              </a:rPr>
              <a:t>## Header 2</a:t>
            </a:r>
          </a:p>
          <a:p>
            <a:r>
              <a:rPr lang="en-US" sz="2000" b="1" dirty="0">
                <a:solidFill>
                  <a:srgbClr val="0D0D0D"/>
                </a:solidFill>
                <a:highlight>
                  <a:srgbClr val="FFFFFF"/>
                </a:highlight>
                <a:latin typeface="Fira Code" panose="020B0809050000020004" pitchFamily="49" charset="0"/>
                <a:ea typeface="Fira Code" panose="020B0809050000020004" pitchFamily="49" charset="0"/>
              </a:rPr>
              <a:t>### Header 3</a:t>
            </a:r>
          </a:p>
        </p:txBody>
      </p:sp>
    </p:spTree>
    <p:extLst>
      <p:ext uri="{BB962C8B-B14F-4D97-AF65-F5344CB8AC3E}">
        <p14:creationId xmlns:p14="http://schemas.microsoft.com/office/powerpoint/2010/main" val="23235441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Headers">
            <a:extLst>
              <a:ext uri="{FF2B5EF4-FFF2-40B4-BE49-F238E27FC236}">
                <a16:creationId xmlns:a16="http://schemas.microsoft.com/office/drawing/2014/main" id="{A115EFB8-946C-EB48-E7FA-52246FF2BC4A}"/>
              </a:ext>
            </a:extLst>
          </p:cNvPr>
          <p:cNvSpPr txBox="1"/>
          <p:nvPr/>
        </p:nvSpPr>
        <p:spPr>
          <a:xfrm>
            <a:off x="293472" y="444843"/>
            <a:ext cx="2437371" cy="523220"/>
          </a:xfrm>
          <a:prstGeom prst="rect">
            <a:avLst/>
          </a:prstGeom>
          <a:noFill/>
        </p:spPr>
        <p:txBody>
          <a:bodyPr wrap="square">
            <a:spAutoFit/>
          </a:bodyPr>
          <a:lstStyle/>
          <a:p>
            <a:pPr algn="l"/>
            <a:r>
              <a:rPr lang="en-US" sz="2800" b="1" i="0" dirty="0">
                <a:solidFill>
                  <a:srgbClr val="0D0D0D"/>
                </a:solidFill>
                <a:effectLst/>
                <a:highlight>
                  <a:srgbClr val="FFFFFF"/>
                </a:highlight>
                <a:latin typeface="Fira Code" panose="020B0809050000020004" pitchFamily="49" charset="0"/>
                <a:ea typeface="Fira Code" panose="020B0809050000020004" pitchFamily="49" charset="0"/>
              </a:rPr>
              <a:t># Headers</a:t>
            </a:r>
          </a:p>
        </p:txBody>
      </p:sp>
      <p:sp>
        <p:nvSpPr>
          <p:cNvPr id="4" name="!!Emphasis">
            <a:extLst>
              <a:ext uri="{FF2B5EF4-FFF2-40B4-BE49-F238E27FC236}">
                <a16:creationId xmlns:a16="http://schemas.microsoft.com/office/drawing/2014/main" id="{1BB6A054-E644-C6E0-9B1A-D1B103302CC7}"/>
              </a:ext>
            </a:extLst>
          </p:cNvPr>
          <p:cNvSpPr txBox="1"/>
          <p:nvPr/>
        </p:nvSpPr>
        <p:spPr>
          <a:xfrm>
            <a:off x="3036673" y="2828836"/>
            <a:ext cx="6098058" cy="2462213"/>
          </a:xfrm>
          <a:prstGeom prst="rect">
            <a:avLst/>
          </a:prstGeom>
          <a:noFill/>
        </p:spPr>
        <p:txBody>
          <a:bodyPr wrap="square">
            <a:spAutoFit/>
          </a:bodyPr>
          <a:lstStyle/>
          <a:p>
            <a:pPr algn="l"/>
            <a:r>
              <a:rPr lang="en-US" sz="2800" b="1" dirty="0">
                <a:solidFill>
                  <a:srgbClr val="0D0D0D"/>
                </a:solidFill>
                <a:highlight>
                  <a:srgbClr val="FFFFFF"/>
                </a:highlight>
                <a:latin typeface="Fira Code" panose="020B0809050000020004" pitchFamily="49" charset="0"/>
                <a:ea typeface="Fira Code" panose="020B0809050000020004" pitchFamily="49" charset="0"/>
              </a:rPr>
              <a:t>Emphasis</a:t>
            </a:r>
          </a:p>
          <a:p>
            <a:pPr algn="l"/>
            <a:endParaRPr lang="en-US" b="1" i="0" dirty="0">
              <a:solidFill>
                <a:srgbClr val="0D0D0D"/>
              </a:solidFill>
              <a:effectLst/>
              <a:highlight>
                <a:srgbClr val="FFFFFF"/>
              </a:highlight>
              <a:latin typeface="Söhne"/>
            </a:endParaRPr>
          </a:p>
          <a:p>
            <a:pPr algn="l"/>
            <a:r>
              <a:rPr lang="en-US" b="1" i="0" dirty="0">
                <a:solidFill>
                  <a:srgbClr val="0D0D0D"/>
                </a:solidFill>
                <a:effectLst/>
                <a:highlight>
                  <a:srgbClr val="FFFFFF"/>
                </a:highlight>
                <a:latin typeface="Fira Code" panose="020B0809050000020004" pitchFamily="49" charset="0"/>
                <a:ea typeface="Fira Code" panose="020B0809050000020004" pitchFamily="49" charset="0"/>
              </a:rPr>
              <a:t>Bold</a:t>
            </a:r>
            <a:r>
              <a:rPr lang="en-US" b="0" i="0" dirty="0">
                <a:solidFill>
                  <a:srgbClr val="0D0D0D"/>
                </a:solidFill>
                <a:effectLst/>
                <a:highlight>
                  <a:srgbClr val="FFFFFF"/>
                </a:highlight>
                <a:latin typeface="Fira Code" panose="020B0809050000020004" pitchFamily="49" charset="0"/>
                <a:ea typeface="Fira Code" panose="020B0809050000020004" pitchFamily="49" charset="0"/>
              </a:rPr>
              <a:t>:     bold text        </a:t>
            </a:r>
          </a:p>
          <a:p>
            <a:pPr algn="l"/>
            <a:endParaRPr lang="en-US" b="0" i="1" dirty="0">
              <a:solidFill>
                <a:srgbClr val="0D0D0D"/>
              </a:solidFill>
              <a:effectLst/>
              <a:highlight>
                <a:srgbClr val="FFFFFF"/>
              </a:highlight>
              <a:latin typeface="Fira Code" panose="020B0809050000020004" pitchFamily="49" charset="0"/>
              <a:ea typeface="Fira Code" panose="020B0809050000020004" pitchFamily="49" charset="0"/>
            </a:endParaRPr>
          </a:p>
          <a:p>
            <a:pPr algn="l"/>
            <a:r>
              <a:rPr lang="en-US" b="0" i="1" dirty="0">
                <a:solidFill>
                  <a:srgbClr val="0D0D0D"/>
                </a:solidFill>
                <a:effectLst/>
                <a:highlight>
                  <a:srgbClr val="FFFFFF"/>
                </a:highlight>
                <a:latin typeface="Fira Code" panose="020B0809050000020004" pitchFamily="49" charset="0"/>
                <a:ea typeface="Fira Code" panose="020B0809050000020004" pitchFamily="49" charset="0"/>
              </a:rPr>
              <a:t>Italic</a:t>
            </a:r>
            <a:r>
              <a:rPr lang="en-US" b="0" i="0" dirty="0">
                <a:solidFill>
                  <a:srgbClr val="0D0D0D"/>
                </a:solidFill>
                <a:effectLst/>
                <a:highlight>
                  <a:srgbClr val="FFFFFF"/>
                </a:highlight>
                <a:latin typeface="Fira Code" panose="020B0809050000020004" pitchFamily="49" charset="0"/>
                <a:ea typeface="Fira Code" panose="020B0809050000020004" pitchFamily="49" charset="0"/>
              </a:rPr>
              <a:t>: italic text    </a:t>
            </a:r>
          </a:p>
          <a:p>
            <a:pPr algn="l"/>
            <a:endParaRPr lang="en-US" b="0" i="0" dirty="0">
              <a:solidFill>
                <a:srgbClr val="0D0D0D"/>
              </a:solidFill>
              <a:effectLst/>
              <a:highlight>
                <a:srgbClr val="FFFFFF"/>
              </a:highlight>
              <a:latin typeface="Fira Code" panose="020B0809050000020004" pitchFamily="49" charset="0"/>
              <a:ea typeface="Fira Code" panose="020B0809050000020004" pitchFamily="49" charset="0"/>
            </a:endParaRPr>
          </a:p>
          <a:p>
            <a:pPr algn="l"/>
            <a:r>
              <a:rPr lang="en-US" dirty="0">
                <a:solidFill>
                  <a:srgbClr val="0D0D0D"/>
                </a:solidFill>
                <a:highlight>
                  <a:srgbClr val="FFFFFF"/>
                </a:highlight>
                <a:latin typeface="Fira Code" panose="020B0809050000020004" pitchFamily="49" charset="0"/>
                <a:ea typeface="Fira Code" panose="020B0809050000020004" pitchFamily="49" charset="0"/>
              </a:rPr>
              <a:t>UPPERCASE</a:t>
            </a:r>
            <a:endParaRPr lang="en-US" b="0" i="0" dirty="0">
              <a:solidFill>
                <a:srgbClr val="0D0D0D"/>
              </a:solidFill>
              <a:effectLst/>
              <a:highlight>
                <a:srgbClr val="FFFFFF"/>
              </a:highlight>
              <a:latin typeface="Fira Code" panose="020B0809050000020004" pitchFamily="49" charset="0"/>
              <a:ea typeface="Fira Code" panose="020B0809050000020004" pitchFamily="49" charset="0"/>
            </a:endParaRPr>
          </a:p>
          <a:p>
            <a:pPr algn="l"/>
            <a:endParaRPr lang="en-US" dirty="0">
              <a:solidFill>
                <a:srgbClr val="0D0D0D"/>
              </a:solidFill>
              <a:highlight>
                <a:srgbClr val="FFFFFF"/>
              </a:highlight>
              <a:latin typeface="Söhne"/>
            </a:endParaRPr>
          </a:p>
        </p:txBody>
      </p:sp>
    </p:spTree>
    <p:extLst>
      <p:ext uri="{BB962C8B-B14F-4D97-AF65-F5344CB8AC3E}">
        <p14:creationId xmlns:p14="http://schemas.microsoft.com/office/powerpoint/2010/main" val="155990205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Headers">
            <a:extLst>
              <a:ext uri="{FF2B5EF4-FFF2-40B4-BE49-F238E27FC236}">
                <a16:creationId xmlns:a16="http://schemas.microsoft.com/office/drawing/2014/main" id="{A115EFB8-946C-EB48-E7FA-52246FF2BC4A}"/>
              </a:ext>
            </a:extLst>
          </p:cNvPr>
          <p:cNvSpPr txBox="1"/>
          <p:nvPr/>
        </p:nvSpPr>
        <p:spPr>
          <a:xfrm>
            <a:off x="293472" y="444843"/>
            <a:ext cx="2437371" cy="523220"/>
          </a:xfrm>
          <a:prstGeom prst="rect">
            <a:avLst/>
          </a:prstGeom>
          <a:noFill/>
        </p:spPr>
        <p:txBody>
          <a:bodyPr wrap="square">
            <a:spAutoFit/>
          </a:bodyPr>
          <a:lstStyle/>
          <a:p>
            <a:pPr algn="l"/>
            <a:r>
              <a:rPr lang="en-US" sz="2800" b="1" i="0" dirty="0">
                <a:solidFill>
                  <a:srgbClr val="0D0D0D"/>
                </a:solidFill>
                <a:effectLst/>
                <a:highlight>
                  <a:srgbClr val="FFFFFF"/>
                </a:highlight>
                <a:latin typeface="Fira Code" panose="020B0809050000020004" pitchFamily="49" charset="0"/>
                <a:ea typeface="Fira Code" panose="020B0809050000020004" pitchFamily="49" charset="0"/>
              </a:rPr>
              <a:t># Headers</a:t>
            </a:r>
          </a:p>
        </p:txBody>
      </p:sp>
      <p:sp>
        <p:nvSpPr>
          <p:cNvPr id="4" name="!!Lists">
            <a:extLst>
              <a:ext uri="{FF2B5EF4-FFF2-40B4-BE49-F238E27FC236}">
                <a16:creationId xmlns:a16="http://schemas.microsoft.com/office/drawing/2014/main" id="{1BB6A054-E644-C6E0-9B1A-D1B103302CC7}"/>
              </a:ext>
            </a:extLst>
          </p:cNvPr>
          <p:cNvSpPr txBox="1"/>
          <p:nvPr/>
        </p:nvSpPr>
        <p:spPr>
          <a:xfrm>
            <a:off x="3036673" y="2828836"/>
            <a:ext cx="6098058" cy="2462213"/>
          </a:xfrm>
          <a:prstGeom prst="rect">
            <a:avLst/>
          </a:prstGeom>
          <a:noFill/>
        </p:spPr>
        <p:txBody>
          <a:bodyPr wrap="square">
            <a:spAutoFit/>
          </a:bodyPr>
          <a:lstStyle/>
          <a:p>
            <a:pPr algn="l"/>
            <a:r>
              <a:rPr lang="en-US" sz="2800" b="1" dirty="0">
                <a:solidFill>
                  <a:srgbClr val="0D0D0D"/>
                </a:solidFill>
                <a:highlight>
                  <a:srgbClr val="FFFFFF"/>
                </a:highlight>
                <a:latin typeface="Fira Code" panose="020B0809050000020004" pitchFamily="49" charset="0"/>
                <a:ea typeface="Fira Code" panose="020B0809050000020004" pitchFamily="49" charset="0"/>
              </a:rPr>
              <a:t>Lists</a:t>
            </a:r>
          </a:p>
          <a:p>
            <a:pPr algn="l"/>
            <a:endParaRPr lang="en-US" b="1" i="0" dirty="0">
              <a:solidFill>
                <a:srgbClr val="0D0D0D"/>
              </a:solidFill>
              <a:effectLst/>
              <a:highlight>
                <a:srgbClr val="FFFFFF"/>
              </a:highlight>
              <a:latin typeface="Söhne"/>
            </a:endParaRPr>
          </a:p>
          <a:p>
            <a:pPr algn="l"/>
            <a:endParaRPr lang="en-US" b="0" i="0" dirty="0">
              <a:solidFill>
                <a:srgbClr val="0D0D0D"/>
              </a:solidFill>
              <a:effectLst/>
              <a:highlight>
                <a:srgbClr val="FFFFFF"/>
              </a:highlight>
              <a:latin typeface="Fira Code" panose="020B0809050000020004" pitchFamily="49" charset="0"/>
              <a:ea typeface="Fira Code" panose="020B0809050000020004" pitchFamily="49" charset="0"/>
            </a:endParaRPr>
          </a:p>
          <a:p>
            <a:pPr marL="342900" indent="-342900" algn="l">
              <a:buAutoNum type="arabicPeriod"/>
            </a:pPr>
            <a:r>
              <a:rPr lang="en-US" dirty="0">
                <a:solidFill>
                  <a:srgbClr val="0D0D0D"/>
                </a:solidFill>
                <a:highlight>
                  <a:srgbClr val="FFFFFF"/>
                </a:highlight>
                <a:latin typeface="Fira Code" panose="020B0809050000020004" pitchFamily="49" charset="0"/>
                <a:ea typeface="Fira Code" panose="020B0809050000020004" pitchFamily="49" charset="0"/>
              </a:rPr>
              <a:t>Item 1</a:t>
            </a:r>
          </a:p>
          <a:p>
            <a:pPr marL="342900" indent="-342900" algn="l">
              <a:buAutoNum type="arabicPeriod"/>
            </a:pPr>
            <a:r>
              <a:rPr lang="en-US" b="0" i="0" dirty="0">
                <a:solidFill>
                  <a:srgbClr val="0D0D0D"/>
                </a:solidFill>
                <a:effectLst/>
                <a:highlight>
                  <a:srgbClr val="FFFFFF"/>
                </a:highlight>
                <a:latin typeface="Fira Code" panose="020B0809050000020004" pitchFamily="49" charset="0"/>
                <a:ea typeface="Fira Code" panose="020B0809050000020004" pitchFamily="49" charset="0"/>
              </a:rPr>
              <a:t>Item 2</a:t>
            </a:r>
          </a:p>
          <a:p>
            <a:pPr marL="800100" lvl="1" indent="-342900">
              <a:buAutoNum type="arabicPeriod"/>
            </a:pPr>
            <a:r>
              <a:rPr lang="en-US" dirty="0">
                <a:solidFill>
                  <a:srgbClr val="0D0D0D"/>
                </a:solidFill>
                <a:highlight>
                  <a:srgbClr val="FFFFFF"/>
                </a:highlight>
                <a:latin typeface="Fira Code" panose="020B0809050000020004" pitchFamily="49" charset="0"/>
                <a:ea typeface="Fira Code" panose="020B0809050000020004" pitchFamily="49" charset="0"/>
              </a:rPr>
              <a:t>Item 2.1</a:t>
            </a:r>
          </a:p>
          <a:p>
            <a:pPr marL="800100" lvl="1" indent="-342900">
              <a:buAutoNum type="arabicPeriod"/>
            </a:pPr>
            <a:r>
              <a:rPr lang="en-US" b="0" i="0" dirty="0">
                <a:solidFill>
                  <a:srgbClr val="0D0D0D"/>
                </a:solidFill>
                <a:effectLst/>
                <a:highlight>
                  <a:srgbClr val="FFFFFF"/>
                </a:highlight>
                <a:latin typeface="Fira Code" panose="020B0809050000020004" pitchFamily="49" charset="0"/>
                <a:ea typeface="Fira Code" panose="020B0809050000020004" pitchFamily="49" charset="0"/>
              </a:rPr>
              <a:t>Item 2.2</a:t>
            </a:r>
          </a:p>
          <a:p>
            <a:pPr algn="l"/>
            <a:endParaRPr lang="en-US" dirty="0">
              <a:solidFill>
                <a:srgbClr val="0D0D0D"/>
              </a:solidFill>
              <a:highlight>
                <a:srgbClr val="FFFFFF"/>
              </a:highlight>
              <a:latin typeface="Söhne"/>
            </a:endParaRPr>
          </a:p>
        </p:txBody>
      </p:sp>
      <p:sp>
        <p:nvSpPr>
          <p:cNvPr id="5" name="!!Emphasis">
            <a:extLst>
              <a:ext uri="{FF2B5EF4-FFF2-40B4-BE49-F238E27FC236}">
                <a16:creationId xmlns:a16="http://schemas.microsoft.com/office/drawing/2014/main" id="{B6670200-7771-3F0C-579D-87E9358C0F7D}"/>
              </a:ext>
            </a:extLst>
          </p:cNvPr>
          <p:cNvSpPr txBox="1"/>
          <p:nvPr/>
        </p:nvSpPr>
        <p:spPr>
          <a:xfrm>
            <a:off x="293472" y="1078295"/>
            <a:ext cx="6098058" cy="523220"/>
          </a:xfrm>
          <a:prstGeom prst="rect">
            <a:avLst/>
          </a:prstGeom>
          <a:noFill/>
        </p:spPr>
        <p:txBody>
          <a:bodyPr wrap="square">
            <a:spAutoFit/>
          </a:bodyPr>
          <a:lstStyle/>
          <a:p>
            <a:pPr algn="l"/>
            <a:r>
              <a:rPr lang="en-US" sz="2800" b="1" dirty="0">
                <a:solidFill>
                  <a:srgbClr val="0D0D0D"/>
                </a:solidFill>
                <a:highlight>
                  <a:srgbClr val="FFFFFF"/>
                </a:highlight>
                <a:latin typeface="Fira Code" panose="020B0809050000020004" pitchFamily="49" charset="0"/>
                <a:ea typeface="Fira Code" panose="020B0809050000020004" pitchFamily="49" charset="0"/>
              </a:rPr>
              <a:t>        Emphasis        </a:t>
            </a:r>
            <a:endParaRPr lang="en-US" dirty="0">
              <a:solidFill>
                <a:srgbClr val="0D0D0D"/>
              </a:solidFill>
              <a:highlight>
                <a:srgbClr val="FFFFFF"/>
              </a:highlight>
              <a:latin typeface="Söhne"/>
            </a:endParaRPr>
          </a:p>
        </p:txBody>
      </p:sp>
    </p:spTree>
    <p:extLst>
      <p:ext uri="{BB962C8B-B14F-4D97-AF65-F5344CB8AC3E}">
        <p14:creationId xmlns:p14="http://schemas.microsoft.com/office/powerpoint/2010/main" val="238910449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Headers">
            <a:extLst>
              <a:ext uri="{FF2B5EF4-FFF2-40B4-BE49-F238E27FC236}">
                <a16:creationId xmlns:a16="http://schemas.microsoft.com/office/drawing/2014/main" id="{A115EFB8-946C-EB48-E7FA-52246FF2BC4A}"/>
              </a:ext>
            </a:extLst>
          </p:cNvPr>
          <p:cNvSpPr txBox="1"/>
          <p:nvPr/>
        </p:nvSpPr>
        <p:spPr>
          <a:xfrm>
            <a:off x="293472" y="444843"/>
            <a:ext cx="2437371" cy="523220"/>
          </a:xfrm>
          <a:prstGeom prst="rect">
            <a:avLst/>
          </a:prstGeom>
          <a:noFill/>
        </p:spPr>
        <p:txBody>
          <a:bodyPr wrap="square">
            <a:spAutoFit/>
          </a:bodyPr>
          <a:lstStyle/>
          <a:p>
            <a:pPr algn="l"/>
            <a:r>
              <a:rPr lang="en-US" sz="2800" b="1" i="0" dirty="0">
                <a:solidFill>
                  <a:srgbClr val="0D0D0D"/>
                </a:solidFill>
                <a:effectLst/>
                <a:highlight>
                  <a:srgbClr val="FFFFFF"/>
                </a:highlight>
                <a:latin typeface="Fira Code" panose="020B0809050000020004" pitchFamily="49" charset="0"/>
                <a:ea typeface="Fira Code" panose="020B0809050000020004" pitchFamily="49" charset="0"/>
              </a:rPr>
              <a:t># Headers</a:t>
            </a:r>
          </a:p>
        </p:txBody>
      </p:sp>
      <p:sp>
        <p:nvSpPr>
          <p:cNvPr id="4" name="!!Links">
            <a:extLst>
              <a:ext uri="{FF2B5EF4-FFF2-40B4-BE49-F238E27FC236}">
                <a16:creationId xmlns:a16="http://schemas.microsoft.com/office/drawing/2014/main" id="{1BB6A054-E644-C6E0-9B1A-D1B103302CC7}"/>
              </a:ext>
            </a:extLst>
          </p:cNvPr>
          <p:cNvSpPr txBox="1"/>
          <p:nvPr/>
        </p:nvSpPr>
        <p:spPr>
          <a:xfrm>
            <a:off x="3036673" y="2828836"/>
            <a:ext cx="7231792" cy="2462213"/>
          </a:xfrm>
          <a:prstGeom prst="rect">
            <a:avLst/>
          </a:prstGeom>
          <a:noFill/>
        </p:spPr>
        <p:txBody>
          <a:bodyPr wrap="square">
            <a:spAutoFit/>
          </a:bodyPr>
          <a:lstStyle/>
          <a:p>
            <a:pPr algn="l"/>
            <a:r>
              <a:rPr lang="en-US" sz="2800" b="1" dirty="0">
                <a:solidFill>
                  <a:srgbClr val="0D0D0D"/>
                </a:solidFill>
                <a:highlight>
                  <a:srgbClr val="FFFFFF"/>
                </a:highlight>
                <a:latin typeface="Fira Code" panose="020B0809050000020004" pitchFamily="49" charset="0"/>
                <a:ea typeface="Fira Code" panose="020B0809050000020004" pitchFamily="49" charset="0"/>
              </a:rPr>
              <a:t>Links</a:t>
            </a:r>
          </a:p>
          <a:p>
            <a:pPr algn="l"/>
            <a:endParaRPr lang="en-US" b="1" i="0" dirty="0">
              <a:solidFill>
                <a:srgbClr val="0D0D0D"/>
              </a:solidFill>
              <a:effectLst/>
              <a:highlight>
                <a:srgbClr val="FFFFFF"/>
              </a:highlight>
              <a:latin typeface="Söhne"/>
            </a:endParaRPr>
          </a:p>
          <a:p>
            <a:pPr algn="l"/>
            <a:endParaRPr lang="en-US" dirty="0">
              <a:solidFill>
                <a:srgbClr val="0D0D0D"/>
              </a:solidFill>
              <a:highlight>
                <a:srgbClr val="FFFFFF"/>
              </a:highlight>
              <a:latin typeface="Söhne"/>
            </a:endParaRPr>
          </a:p>
          <a:p>
            <a:pPr algn="l"/>
            <a:r>
              <a:rPr lang="en-US" dirty="0">
                <a:solidFill>
                  <a:srgbClr val="0D0D0D"/>
                </a:solidFill>
                <a:highlight>
                  <a:srgbClr val="FFFFFF"/>
                </a:highlight>
                <a:latin typeface="Fira Code" panose="020B0809050000020004" pitchFamily="49" charset="0"/>
                <a:ea typeface="Fira Code" panose="020B0809050000020004" pitchFamily="49" charset="0"/>
              </a:rPr>
              <a:t>Inline link: </a:t>
            </a:r>
          </a:p>
          <a:p>
            <a:pPr algn="l"/>
            <a:r>
              <a:rPr lang="en-US" b="1" dirty="0">
                <a:solidFill>
                  <a:srgbClr val="0D0D0D"/>
                </a:solidFill>
                <a:highlight>
                  <a:srgbClr val="FFFFFF"/>
                </a:highlight>
                <a:latin typeface="Fira Code" panose="020B0809050000020004" pitchFamily="49" charset="0"/>
                <a:ea typeface="Fira Code" panose="020B0809050000020004" pitchFamily="49" charset="0"/>
              </a:rPr>
              <a:t>[</a:t>
            </a:r>
            <a:r>
              <a:rPr lang="en-US" dirty="0">
                <a:solidFill>
                  <a:schemeClr val="tx1">
                    <a:lumMod val="50000"/>
                    <a:lumOff val="50000"/>
                  </a:schemeClr>
                </a:solidFill>
                <a:highlight>
                  <a:srgbClr val="FFFFFF"/>
                </a:highlight>
                <a:latin typeface="Fira Code" panose="020B0809050000020004" pitchFamily="49" charset="0"/>
                <a:ea typeface="Fira Code" panose="020B0809050000020004" pitchFamily="49" charset="0"/>
              </a:rPr>
              <a:t>description</a:t>
            </a:r>
            <a:r>
              <a:rPr lang="en-US" b="1" dirty="0">
                <a:solidFill>
                  <a:srgbClr val="0D0D0D"/>
                </a:solidFill>
                <a:highlight>
                  <a:srgbClr val="FFFFFF"/>
                </a:highlight>
                <a:latin typeface="Fira Code" panose="020B0809050000020004" pitchFamily="49" charset="0"/>
                <a:ea typeface="Fira Code" panose="020B0809050000020004" pitchFamily="49" charset="0"/>
              </a:rPr>
              <a:t>](</a:t>
            </a:r>
            <a:r>
              <a:rPr lang="en-US" dirty="0" err="1">
                <a:solidFill>
                  <a:schemeClr val="tx1">
                    <a:lumMod val="50000"/>
                    <a:lumOff val="50000"/>
                  </a:schemeClr>
                </a:solidFill>
                <a:highlight>
                  <a:srgbClr val="FFFFFF"/>
                </a:highlight>
                <a:latin typeface="Fira Code" panose="020B0809050000020004" pitchFamily="49" charset="0"/>
                <a:ea typeface="Fira Code" panose="020B0809050000020004" pitchFamily="49" charset="0"/>
              </a:rPr>
              <a:t>url</a:t>
            </a:r>
            <a:r>
              <a:rPr lang="en-US" b="1" dirty="0">
                <a:solidFill>
                  <a:srgbClr val="0D0D0D"/>
                </a:solidFill>
                <a:highlight>
                  <a:srgbClr val="FFFFFF"/>
                </a:highlight>
                <a:latin typeface="Fira Code" panose="020B0809050000020004" pitchFamily="49" charset="0"/>
                <a:ea typeface="Fira Code" panose="020B0809050000020004" pitchFamily="49" charset="0"/>
              </a:rPr>
              <a:t>)</a:t>
            </a:r>
            <a:r>
              <a:rPr lang="en-US" dirty="0">
                <a:solidFill>
                  <a:srgbClr val="0D0D0D"/>
                </a:solidFill>
                <a:highlight>
                  <a:srgbClr val="FFFFFF"/>
                </a:highlight>
                <a:latin typeface="Fira Code" panose="020B0809050000020004" pitchFamily="49" charset="0"/>
                <a:ea typeface="Fira Code" panose="020B0809050000020004" pitchFamily="49" charset="0"/>
              </a:rPr>
              <a:t>    </a:t>
            </a:r>
            <a:br>
              <a:rPr lang="en-US" dirty="0">
                <a:solidFill>
                  <a:srgbClr val="0D0D0D"/>
                </a:solidFill>
                <a:highlight>
                  <a:srgbClr val="FFFFFF"/>
                </a:highlight>
                <a:latin typeface="Fira Code" panose="020B0809050000020004" pitchFamily="49" charset="0"/>
                <a:ea typeface="Fira Code" panose="020B0809050000020004" pitchFamily="49" charset="0"/>
              </a:rPr>
            </a:br>
            <a:r>
              <a:rPr lang="en-US" dirty="0">
                <a:solidFill>
                  <a:srgbClr val="0D0D0D"/>
                </a:solidFill>
                <a:highlight>
                  <a:srgbClr val="FFFFFF"/>
                </a:highlight>
                <a:latin typeface="Fira Code" panose="020B0809050000020004" pitchFamily="49" charset="0"/>
                <a:ea typeface="Fira Code" panose="020B0809050000020004" pitchFamily="49" charset="0"/>
              </a:rPr>
              <a:t>[</a:t>
            </a:r>
            <a:r>
              <a:rPr lang="en-US" dirty="0" err="1">
                <a:solidFill>
                  <a:srgbClr val="0D0D0D"/>
                </a:solidFill>
                <a:highlight>
                  <a:srgbClr val="FFFFFF"/>
                </a:highlight>
                <a:latin typeface="Fira Code" panose="020B0809050000020004" pitchFamily="49" charset="0"/>
                <a:ea typeface="Fira Code" panose="020B0809050000020004" pitchFamily="49" charset="0"/>
              </a:rPr>
              <a:t>OpenAI</a:t>
            </a:r>
            <a:r>
              <a:rPr lang="en-US" dirty="0">
                <a:solidFill>
                  <a:srgbClr val="0D0D0D"/>
                </a:solidFill>
                <a:highlight>
                  <a:srgbClr val="FFFFFF"/>
                </a:highlight>
                <a:latin typeface="Fira Code" panose="020B0809050000020004" pitchFamily="49" charset="0"/>
                <a:ea typeface="Fira Code" panose="020B0809050000020004" pitchFamily="49" charset="0"/>
              </a:rPr>
              <a:t>](https://</a:t>
            </a:r>
            <a:r>
              <a:rPr lang="en-US" dirty="0" err="1">
                <a:solidFill>
                  <a:srgbClr val="0D0D0D"/>
                </a:solidFill>
                <a:highlight>
                  <a:srgbClr val="FFFFFF"/>
                </a:highlight>
                <a:latin typeface="Fira Code" panose="020B0809050000020004" pitchFamily="49" charset="0"/>
                <a:ea typeface="Fira Code" panose="020B0809050000020004" pitchFamily="49" charset="0"/>
              </a:rPr>
              <a:t>www.openai.com</a:t>
            </a:r>
            <a:r>
              <a:rPr lang="en-US" dirty="0">
                <a:solidFill>
                  <a:srgbClr val="0D0D0D"/>
                </a:solidFill>
                <a:highlight>
                  <a:srgbClr val="FFFFFF"/>
                </a:highlight>
                <a:latin typeface="Fira Code" panose="020B0809050000020004" pitchFamily="49" charset="0"/>
                <a:ea typeface="Fira Code" panose="020B0809050000020004" pitchFamily="49" charset="0"/>
              </a:rPr>
              <a:t>) =&gt; </a:t>
            </a:r>
            <a:r>
              <a:rPr lang="en-US" u="sng" dirty="0" err="1">
                <a:solidFill>
                  <a:schemeClr val="tx2">
                    <a:lumMod val="50000"/>
                    <a:lumOff val="50000"/>
                  </a:schemeClr>
                </a:solidFill>
                <a:highlight>
                  <a:srgbClr val="FFFFFF"/>
                </a:highlight>
                <a:latin typeface="Fira Code" panose="020B0809050000020004" pitchFamily="49" charset="0"/>
                <a:ea typeface="Fira Code" panose="020B0809050000020004" pitchFamily="49" charset="0"/>
              </a:rPr>
              <a:t>OpenAI</a:t>
            </a:r>
            <a:endParaRPr lang="en-US" u="sng" dirty="0">
              <a:solidFill>
                <a:schemeClr val="tx2">
                  <a:lumMod val="50000"/>
                  <a:lumOff val="50000"/>
                </a:schemeClr>
              </a:solidFill>
              <a:highlight>
                <a:srgbClr val="FFFFFF"/>
              </a:highlight>
              <a:latin typeface="Fira Code" panose="020B0809050000020004" pitchFamily="49" charset="0"/>
              <a:ea typeface="Fira Code" panose="020B0809050000020004" pitchFamily="49" charset="0"/>
            </a:endParaRPr>
          </a:p>
          <a:p>
            <a:pPr algn="l"/>
            <a:endParaRPr lang="en-US" dirty="0">
              <a:solidFill>
                <a:srgbClr val="0D0D0D"/>
              </a:solidFill>
              <a:highlight>
                <a:srgbClr val="FFFFFF"/>
              </a:highlight>
              <a:latin typeface="Fira Code" panose="020B0809050000020004" pitchFamily="49" charset="0"/>
              <a:ea typeface="Fira Code" panose="020B0809050000020004" pitchFamily="49" charset="0"/>
            </a:endParaRPr>
          </a:p>
          <a:p>
            <a:pPr algn="l"/>
            <a:endParaRPr lang="en-US" dirty="0">
              <a:solidFill>
                <a:srgbClr val="0D0D0D"/>
              </a:solidFill>
              <a:highlight>
                <a:srgbClr val="FFFFFF"/>
              </a:highlight>
              <a:latin typeface="Söhne"/>
            </a:endParaRPr>
          </a:p>
        </p:txBody>
      </p:sp>
      <p:sp>
        <p:nvSpPr>
          <p:cNvPr id="5" name="!!Empahasis">
            <a:extLst>
              <a:ext uri="{FF2B5EF4-FFF2-40B4-BE49-F238E27FC236}">
                <a16:creationId xmlns:a16="http://schemas.microsoft.com/office/drawing/2014/main" id="{B6670200-7771-3F0C-579D-87E9358C0F7D}"/>
              </a:ext>
            </a:extLst>
          </p:cNvPr>
          <p:cNvSpPr txBox="1"/>
          <p:nvPr/>
        </p:nvSpPr>
        <p:spPr>
          <a:xfrm>
            <a:off x="293472" y="1078295"/>
            <a:ext cx="6098058" cy="523220"/>
          </a:xfrm>
          <a:prstGeom prst="rect">
            <a:avLst/>
          </a:prstGeom>
          <a:noFill/>
        </p:spPr>
        <p:txBody>
          <a:bodyPr wrap="square">
            <a:spAutoFit/>
          </a:bodyPr>
          <a:lstStyle/>
          <a:p>
            <a:pPr algn="l"/>
            <a:r>
              <a:rPr lang="en-US" sz="2800" b="1" dirty="0">
                <a:solidFill>
                  <a:srgbClr val="0D0D0D"/>
                </a:solidFill>
                <a:highlight>
                  <a:srgbClr val="FFFFFF"/>
                </a:highlight>
                <a:latin typeface="Fira Code" panose="020B0809050000020004" pitchFamily="49" charset="0"/>
                <a:ea typeface="Fira Code" panose="020B0809050000020004" pitchFamily="49" charset="0"/>
              </a:rPr>
              <a:t>        Emphasis        </a:t>
            </a:r>
            <a:endParaRPr lang="en-US" dirty="0">
              <a:solidFill>
                <a:srgbClr val="0D0D0D"/>
              </a:solidFill>
              <a:highlight>
                <a:srgbClr val="FFFFFF"/>
              </a:highlight>
              <a:latin typeface="Söhne"/>
            </a:endParaRPr>
          </a:p>
        </p:txBody>
      </p:sp>
      <p:sp>
        <p:nvSpPr>
          <p:cNvPr id="2" name="!!Lists">
            <a:extLst>
              <a:ext uri="{FF2B5EF4-FFF2-40B4-BE49-F238E27FC236}">
                <a16:creationId xmlns:a16="http://schemas.microsoft.com/office/drawing/2014/main" id="{7CDA1B21-062D-E58A-F17F-010DD0AC346B}"/>
              </a:ext>
            </a:extLst>
          </p:cNvPr>
          <p:cNvSpPr txBox="1"/>
          <p:nvPr/>
        </p:nvSpPr>
        <p:spPr>
          <a:xfrm>
            <a:off x="293472" y="1672164"/>
            <a:ext cx="6098058" cy="523220"/>
          </a:xfrm>
          <a:prstGeom prst="rect">
            <a:avLst/>
          </a:prstGeom>
          <a:noFill/>
        </p:spPr>
        <p:txBody>
          <a:bodyPr wrap="square">
            <a:spAutoFit/>
          </a:bodyPr>
          <a:lstStyle/>
          <a:p>
            <a:pPr algn="l"/>
            <a:r>
              <a:rPr lang="en-US" sz="2800" b="1" dirty="0">
                <a:solidFill>
                  <a:srgbClr val="0D0D0D"/>
                </a:solidFill>
                <a:highlight>
                  <a:srgbClr val="FFFFFF"/>
                </a:highlight>
                <a:latin typeface="Fira Code" panose="020B0809050000020004" pitchFamily="49" charset="0"/>
                <a:ea typeface="Fira Code" panose="020B0809050000020004" pitchFamily="49" charset="0"/>
              </a:rPr>
              <a:t>1. Lists</a:t>
            </a:r>
            <a:endParaRPr lang="en-US" dirty="0">
              <a:solidFill>
                <a:srgbClr val="0D0D0D"/>
              </a:solidFill>
              <a:highlight>
                <a:srgbClr val="FFFFFF"/>
              </a:highlight>
              <a:latin typeface="Söhne"/>
            </a:endParaRPr>
          </a:p>
        </p:txBody>
      </p:sp>
      <p:cxnSp>
        <p:nvCxnSpPr>
          <p:cNvPr id="7" name="Straight Arrow Connector 6">
            <a:extLst>
              <a:ext uri="{FF2B5EF4-FFF2-40B4-BE49-F238E27FC236}">
                <a16:creationId xmlns:a16="http://schemas.microsoft.com/office/drawing/2014/main" id="{347B92B5-63C6-478D-3C94-1472199610CD}"/>
              </a:ext>
            </a:extLst>
          </p:cNvPr>
          <p:cNvCxnSpPr/>
          <p:nvPr/>
        </p:nvCxnSpPr>
        <p:spPr>
          <a:xfrm>
            <a:off x="2434282" y="4250725"/>
            <a:ext cx="627105" cy="0"/>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8" name="Straight Arrow Connector 7">
            <a:extLst>
              <a:ext uri="{FF2B5EF4-FFF2-40B4-BE49-F238E27FC236}">
                <a16:creationId xmlns:a16="http://schemas.microsoft.com/office/drawing/2014/main" id="{7D26A5E9-FB78-49C6-CE17-F36DA74D6444}"/>
              </a:ext>
            </a:extLst>
          </p:cNvPr>
          <p:cNvCxnSpPr>
            <a:cxnSpLocks/>
          </p:cNvCxnSpPr>
          <p:nvPr/>
        </p:nvCxnSpPr>
        <p:spPr>
          <a:xfrm flipH="1">
            <a:off x="5725295" y="4254845"/>
            <a:ext cx="666235" cy="0"/>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878068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Headers">
            <a:extLst>
              <a:ext uri="{FF2B5EF4-FFF2-40B4-BE49-F238E27FC236}">
                <a16:creationId xmlns:a16="http://schemas.microsoft.com/office/drawing/2014/main" id="{A115EFB8-946C-EB48-E7FA-52246FF2BC4A}"/>
              </a:ext>
            </a:extLst>
          </p:cNvPr>
          <p:cNvSpPr txBox="1"/>
          <p:nvPr/>
        </p:nvSpPr>
        <p:spPr>
          <a:xfrm>
            <a:off x="293472" y="444843"/>
            <a:ext cx="2437371" cy="523220"/>
          </a:xfrm>
          <a:prstGeom prst="rect">
            <a:avLst/>
          </a:prstGeom>
          <a:noFill/>
        </p:spPr>
        <p:txBody>
          <a:bodyPr wrap="square">
            <a:spAutoFit/>
          </a:bodyPr>
          <a:lstStyle/>
          <a:p>
            <a:pPr algn="l"/>
            <a:r>
              <a:rPr lang="en-US" sz="2800" b="1" i="0" dirty="0">
                <a:solidFill>
                  <a:srgbClr val="0D0D0D"/>
                </a:solidFill>
                <a:effectLst/>
                <a:highlight>
                  <a:srgbClr val="FFFFFF"/>
                </a:highlight>
                <a:latin typeface="Fira Code" panose="020B0809050000020004" pitchFamily="49" charset="0"/>
                <a:ea typeface="Fira Code" panose="020B0809050000020004" pitchFamily="49" charset="0"/>
              </a:rPr>
              <a:t># Headers</a:t>
            </a:r>
          </a:p>
        </p:txBody>
      </p:sp>
      <p:sp>
        <p:nvSpPr>
          <p:cNvPr id="4" name="!!Code">
            <a:extLst>
              <a:ext uri="{FF2B5EF4-FFF2-40B4-BE49-F238E27FC236}">
                <a16:creationId xmlns:a16="http://schemas.microsoft.com/office/drawing/2014/main" id="{1BB6A054-E644-C6E0-9B1A-D1B103302CC7}"/>
              </a:ext>
            </a:extLst>
          </p:cNvPr>
          <p:cNvSpPr txBox="1"/>
          <p:nvPr/>
        </p:nvSpPr>
        <p:spPr>
          <a:xfrm>
            <a:off x="3036673" y="2828836"/>
            <a:ext cx="7231792" cy="2739211"/>
          </a:xfrm>
          <a:prstGeom prst="rect">
            <a:avLst/>
          </a:prstGeom>
          <a:noFill/>
        </p:spPr>
        <p:txBody>
          <a:bodyPr wrap="square">
            <a:spAutoFit/>
          </a:bodyPr>
          <a:lstStyle/>
          <a:p>
            <a:pPr algn="l"/>
            <a:r>
              <a:rPr lang="en-US" sz="2800" b="1" dirty="0">
                <a:solidFill>
                  <a:srgbClr val="0D0D0D"/>
                </a:solidFill>
                <a:highlight>
                  <a:srgbClr val="FFFFFF"/>
                </a:highlight>
                <a:latin typeface="Fira Code" panose="020B0809050000020004" pitchFamily="49" charset="0"/>
                <a:ea typeface="Fira Code" panose="020B0809050000020004" pitchFamily="49" charset="0"/>
              </a:rPr>
              <a:t>Code</a:t>
            </a:r>
          </a:p>
          <a:p>
            <a:pPr algn="l"/>
            <a:endParaRPr lang="en-US" dirty="0">
              <a:solidFill>
                <a:srgbClr val="0D0D0D"/>
              </a:solidFill>
              <a:highlight>
                <a:srgbClr val="FFFFFF"/>
              </a:highlight>
              <a:latin typeface="Arial" panose="020B0604020202020204" pitchFamily="34" charset="0"/>
              <a:cs typeface="Arial" panose="020B0604020202020204" pitchFamily="34" charset="0"/>
            </a:endParaRPr>
          </a:p>
          <a:p>
            <a:pPr algn="l"/>
            <a:r>
              <a:rPr lang="en-US" dirty="0">
                <a:solidFill>
                  <a:srgbClr val="0D0D0D"/>
                </a:solidFill>
                <a:highlight>
                  <a:srgbClr val="FFFFFF"/>
                </a:highlight>
                <a:latin typeface="Arial" panose="020B0604020202020204" pitchFamily="34" charset="0"/>
                <a:ea typeface="Fira Code" panose="020B0809050000020004" pitchFamily="49" charset="0"/>
                <a:cs typeface="Arial" panose="020B0604020202020204" pitchFamily="34" charset="0"/>
              </a:rPr>
              <a:t>Inline</a:t>
            </a:r>
            <a:r>
              <a:rPr lang="en-US" dirty="0">
                <a:solidFill>
                  <a:srgbClr val="0D0D0D"/>
                </a:solidFill>
                <a:highlight>
                  <a:srgbClr val="FFFFFF"/>
                </a:highlight>
                <a:latin typeface="Fira Code" panose="020B0809050000020004" pitchFamily="49" charset="0"/>
                <a:ea typeface="Fira Code" panose="020B0809050000020004" pitchFamily="49" charset="0"/>
              </a:rPr>
              <a:t> </a:t>
            </a:r>
            <a:r>
              <a:rPr lang="en-US" dirty="0">
                <a:solidFill>
                  <a:srgbClr val="0D0D0D"/>
                </a:solidFill>
                <a:highlight>
                  <a:srgbClr val="C0C0C0"/>
                </a:highlight>
                <a:latin typeface="Fira Code" panose="020B0809050000020004" pitchFamily="49" charset="0"/>
                <a:ea typeface="Fira Code" panose="020B0809050000020004" pitchFamily="49" charset="0"/>
              </a:rPr>
              <a:t>`code`</a:t>
            </a:r>
            <a:r>
              <a:rPr lang="en-US" dirty="0">
                <a:solidFill>
                  <a:srgbClr val="0D0D0D"/>
                </a:solidFill>
                <a:latin typeface="Fira Code" panose="020B0809050000020004" pitchFamily="49" charset="0"/>
                <a:ea typeface="Fira Code" panose="020B0809050000020004" pitchFamily="49" charset="0"/>
              </a:rPr>
              <a:t> </a:t>
            </a:r>
            <a:r>
              <a:rPr lang="en-US" dirty="0">
                <a:solidFill>
                  <a:srgbClr val="0D0D0D"/>
                </a:solidFill>
                <a:highlight>
                  <a:srgbClr val="FFFFFF"/>
                </a:highlight>
                <a:latin typeface="Arial" panose="020B0604020202020204" pitchFamily="34" charset="0"/>
                <a:ea typeface="Fira Code" panose="020B0809050000020004" pitchFamily="49" charset="0"/>
                <a:cs typeface="Arial" panose="020B0604020202020204" pitchFamily="34" charset="0"/>
              </a:rPr>
              <a:t>example</a:t>
            </a:r>
            <a:br>
              <a:rPr lang="en-US" dirty="0">
                <a:solidFill>
                  <a:srgbClr val="0D0D0D"/>
                </a:solidFill>
                <a:highlight>
                  <a:srgbClr val="FFFFFF"/>
                </a:highlight>
                <a:latin typeface="Fira Code" panose="020B0809050000020004" pitchFamily="49" charset="0"/>
                <a:ea typeface="Fira Code" panose="020B0809050000020004" pitchFamily="49" charset="0"/>
              </a:rPr>
            </a:br>
            <a:endParaRPr lang="en-US" dirty="0">
              <a:solidFill>
                <a:srgbClr val="0D0D0D"/>
              </a:solidFill>
              <a:highlight>
                <a:srgbClr val="FFFFFF"/>
              </a:highlight>
              <a:latin typeface="Fira Code" panose="020B0809050000020004" pitchFamily="49" charset="0"/>
              <a:ea typeface="Fira Code" panose="020B0809050000020004" pitchFamily="49" charset="0"/>
            </a:endParaRPr>
          </a:p>
          <a:p>
            <a:pPr algn="l"/>
            <a:r>
              <a:rPr lang="en-US" dirty="0">
                <a:solidFill>
                  <a:srgbClr val="0D0D0D"/>
                </a:solidFill>
                <a:highlight>
                  <a:srgbClr val="C0C0C0"/>
                </a:highlight>
                <a:latin typeface="Fira Code" panose="020B0809050000020004" pitchFamily="49" charset="0"/>
                <a:ea typeface="Fira Code" panose="020B0809050000020004" pitchFamily="49" charset="0"/>
              </a:rPr>
              <a:t>```java</a:t>
            </a:r>
          </a:p>
          <a:p>
            <a:pPr algn="l"/>
            <a:r>
              <a:rPr lang="en-US" dirty="0">
                <a:solidFill>
                  <a:srgbClr val="0D0D0D"/>
                </a:solidFill>
                <a:highlight>
                  <a:srgbClr val="C0C0C0"/>
                </a:highlight>
                <a:latin typeface="Fira Code" panose="020B0809050000020004" pitchFamily="49" charset="0"/>
                <a:ea typeface="Fira Code" panose="020B0809050000020004" pitchFamily="49" charset="0"/>
              </a:rPr>
              <a:t>Multiline</a:t>
            </a:r>
          </a:p>
          <a:p>
            <a:pPr algn="l"/>
            <a:r>
              <a:rPr lang="en-US" dirty="0" err="1">
                <a:solidFill>
                  <a:srgbClr val="0D0D0D"/>
                </a:solidFill>
                <a:highlight>
                  <a:srgbClr val="C0C0C0"/>
                </a:highlight>
                <a:latin typeface="Fira Code" panose="020B0809050000020004" pitchFamily="49" charset="0"/>
                <a:ea typeface="Fira Code" panose="020B0809050000020004" pitchFamily="49" charset="0"/>
              </a:rPr>
              <a:t>Codeblock</a:t>
            </a:r>
            <a:endParaRPr lang="en-US" dirty="0">
              <a:solidFill>
                <a:srgbClr val="0D0D0D"/>
              </a:solidFill>
              <a:highlight>
                <a:srgbClr val="C0C0C0"/>
              </a:highlight>
              <a:latin typeface="Fira Code" panose="020B0809050000020004" pitchFamily="49" charset="0"/>
              <a:ea typeface="Fira Code" panose="020B0809050000020004" pitchFamily="49" charset="0"/>
            </a:endParaRPr>
          </a:p>
          <a:p>
            <a:pPr algn="l"/>
            <a:r>
              <a:rPr lang="en-US" dirty="0">
                <a:solidFill>
                  <a:srgbClr val="0D0D0D"/>
                </a:solidFill>
                <a:highlight>
                  <a:srgbClr val="C0C0C0"/>
                </a:highlight>
                <a:latin typeface="Fira Code" panose="020B0809050000020004" pitchFamily="49" charset="0"/>
                <a:ea typeface="Fira Code" panose="020B0809050000020004" pitchFamily="49" charset="0"/>
              </a:rPr>
              <a:t>```</a:t>
            </a:r>
          </a:p>
          <a:p>
            <a:pPr algn="l"/>
            <a:endParaRPr lang="en-US" dirty="0">
              <a:solidFill>
                <a:srgbClr val="0D0D0D"/>
              </a:solidFill>
              <a:highlight>
                <a:srgbClr val="FFFFFF"/>
              </a:highlight>
              <a:latin typeface="Söhne"/>
            </a:endParaRPr>
          </a:p>
        </p:txBody>
      </p:sp>
      <p:sp>
        <p:nvSpPr>
          <p:cNvPr id="5" name="!!Empahasis">
            <a:extLst>
              <a:ext uri="{FF2B5EF4-FFF2-40B4-BE49-F238E27FC236}">
                <a16:creationId xmlns:a16="http://schemas.microsoft.com/office/drawing/2014/main" id="{B6670200-7771-3F0C-579D-87E9358C0F7D}"/>
              </a:ext>
            </a:extLst>
          </p:cNvPr>
          <p:cNvSpPr txBox="1"/>
          <p:nvPr/>
        </p:nvSpPr>
        <p:spPr>
          <a:xfrm>
            <a:off x="293472" y="1078295"/>
            <a:ext cx="6098058" cy="523220"/>
          </a:xfrm>
          <a:prstGeom prst="rect">
            <a:avLst/>
          </a:prstGeom>
          <a:noFill/>
        </p:spPr>
        <p:txBody>
          <a:bodyPr wrap="square">
            <a:spAutoFit/>
          </a:bodyPr>
          <a:lstStyle/>
          <a:p>
            <a:pPr algn="l"/>
            <a:r>
              <a:rPr lang="en-US" sz="2800" b="1" dirty="0">
                <a:solidFill>
                  <a:srgbClr val="0D0D0D"/>
                </a:solidFill>
                <a:highlight>
                  <a:srgbClr val="FFFFFF"/>
                </a:highlight>
                <a:latin typeface="Fira Code" panose="020B0809050000020004" pitchFamily="49" charset="0"/>
                <a:ea typeface="Fira Code" panose="020B0809050000020004" pitchFamily="49" charset="0"/>
              </a:rPr>
              <a:t>        Emphasis        </a:t>
            </a:r>
            <a:endParaRPr lang="en-US" dirty="0">
              <a:solidFill>
                <a:srgbClr val="0D0D0D"/>
              </a:solidFill>
              <a:highlight>
                <a:srgbClr val="FFFFFF"/>
              </a:highlight>
              <a:latin typeface="Söhne"/>
            </a:endParaRPr>
          </a:p>
        </p:txBody>
      </p:sp>
      <p:sp>
        <p:nvSpPr>
          <p:cNvPr id="2" name="!!Lists">
            <a:extLst>
              <a:ext uri="{FF2B5EF4-FFF2-40B4-BE49-F238E27FC236}">
                <a16:creationId xmlns:a16="http://schemas.microsoft.com/office/drawing/2014/main" id="{7CDA1B21-062D-E58A-F17F-010DD0AC346B}"/>
              </a:ext>
            </a:extLst>
          </p:cNvPr>
          <p:cNvSpPr txBox="1"/>
          <p:nvPr/>
        </p:nvSpPr>
        <p:spPr>
          <a:xfrm>
            <a:off x="293472" y="1672164"/>
            <a:ext cx="6098058" cy="523220"/>
          </a:xfrm>
          <a:prstGeom prst="rect">
            <a:avLst/>
          </a:prstGeom>
          <a:noFill/>
        </p:spPr>
        <p:txBody>
          <a:bodyPr wrap="square">
            <a:spAutoFit/>
          </a:bodyPr>
          <a:lstStyle/>
          <a:p>
            <a:pPr algn="l"/>
            <a:r>
              <a:rPr lang="en-US" sz="2800" b="1" dirty="0">
                <a:solidFill>
                  <a:srgbClr val="0D0D0D"/>
                </a:solidFill>
                <a:highlight>
                  <a:srgbClr val="FFFFFF"/>
                </a:highlight>
                <a:latin typeface="Fira Code" panose="020B0809050000020004" pitchFamily="49" charset="0"/>
                <a:ea typeface="Fira Code" panose="020B0809050000020004" pitchFamily="49" charset="0"/>
              </a:rPr>
              <a:t>1. Lists</a:t>
            </a:r>
            <a:endParaRPr lang="en-US" dirty="0">
              <a:solidFill>
                <a:srgbClr val="0D0D0D"/>
              </a:solidFill>
              <a:highlight>
                <a:srgbClr val="FFFFFF"/>
              </a:highlight>
              <a:latin typeface="Söhne"/>
            </a:endParaRPr>
          </a:p>
        </p:txBody>
      </p:sp>
      <p:sp>
        <p:nvSpPr>
          <p:cNvPr id="6" name="!!Links">
            <a:extLst>
              <a:ext uri="{FF2B5EF4-FFF2-40B4-BE49-F238E27FC236}">
                <a16:creationId xmlns:a16="http://schemas.microsoft.com/office/drawing/2014/main" id="{7A0BF79B-AD77-79F1-4676-CEC7FC6F7498}"/>
              </a:ext>
            </a:extLst>
          </p:cNvPr>
          <p:cNvSpPr txBox="1"/>
          <p:nvPr/>
        </p:nvSpPr>
        <p:spPr>
          <a:xfrm>
            <a:off x="293472" y="2234967"/>
            <a:ext cx="6098058" cy="523220"/>
          </a:xfrm>
          <a:prstGeom prst="rect">
            <a:avLst/>
          </a:prstGeom>
          <a:noFill/>
        </p:spPr>
        <p:txBody>
          <a:bodyPr wrap="square">
            <a:spAutoFit/>
          </a:bodyPr>
          <a:lstStyle/>
          <a:p>
            <a:pPr algn="l"/>
            <a:r>
              <a:rPr lang="en-US" sz="2800" b="1" dirty="0">
                <a:solidFill>
                  <a:srgbClr val="0D0D0D"/>
                </a:solidFill>
                <a:highlight>
                  <a:srgbClr val="FFFFFF"/>
                </a:highlight>
                <a:latin typeface="Fira Code" panose="020B0809050000020004" pitchFamily="49" charset="0"/>
                <a:ea typeface="Fira Code" panose="020B0809050000020004" pitchFamily="49" charset="0"/>
              </a:rPr>
              <a:t>[Links]()</a:t>
            </a:r>
            <a:endParaRPr lang="en-US" dirty="0">
              <a:solidFill>
                <a:srgbClr val="0D0D0D"/>
              </a:solidFill>
              <a:highlight>
                <a:srgbClr val="FFFFFF"/>
              </a:highlight>
              <a:latin typeface="Söhne"/>
            </a:endParaRPr>
          </a:p>
        </p:txBody>
      </p:sp>
      <p:cxnSp>
        <p:nvCxnSpPr>
          <p:cNvPr id="7" name="Straight Arrow Connector 6">
            <a:extLst>
              <a:ext uri="{FF2B5EF4-FFF2-40B4-BE49-F238E27FC236}">
                <a16:creationId xmlns:a16="http://schemas.microsoft.com/office/drawing/2014/main" id="{F1EF017A-491B-36E4-434C-18E680BA84E4}"/>
              </a:ext>
            </a:extLst>
          </p:cNvPr>
          <p:cNvCxnSpPr/>
          <p:nvPr/>
        </p:nvCxnSpPr>
        <p:spPr>
          <a:xfrm>
            <a:off x="2471352" y="4242488"/>
            <a:ext cx="627105" cy="0"/>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8" name="Straight Arrow Connector 7">
            <a:extLst>
              <a:ext uri="{FF2B5EF4-FFF2-40B4-BE49-F238E27FC236}">
                <a16:creationId xmlns:a16="http://schemas.microsoft.com/office/drawing/2014/main" id="{48137F79-72F0-48C7-12B7-48C142DEF8E6}"/>
              </a:ext>
            </a:extLst>
          </p:cNvPr>
          <p:cNvCxnSpPr>
            <a:cxnSpLocks/>
          </p:cNvCxnSpPr>
          <p:nvPr/>
        </p:nvCxnSpPr>
        <p:spPr>
          <a:xfrm flipH="1">
            <a:off x="4193057" y="4242488"/>
            <a:ext cx="666235" cy="0"/>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8394687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4261B6A-33EF-A539-8BBF-5F004F46620B}"/>
              </a:ext>
            </a:extLst>
          </p:cNvPr>
          <p:cNvSpPr/>
          <p:nvPr/>
        </p:nvSpPr>
        <p:spPr>
          <a:xfrm>
            <a:off x="4485503" y="0"/>
            <a:ext cx="3040277" cy="1527080"/>
          </a:xfrm>
          <a:prstGeom prst="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de">
            <a:extLst>
              <a:ext uri="{FF2B5EF4-FFF2-40B4-BE49-F238E27FC236}">
                <a16:creationId xmlns:a16="http://schemas.microsoft.com/office/drawing/2014/main" id="{1BB6A054-E644-C6E0-9B1A-D1B103302CC7}"/>
              </a:ext>
            </a:extLst>
          </p:cNvPr>
          <p:cNvSpPr txBox="1"/>
          <p:nvPr/>
        </p:nvSpPr>
        <p:spPr>
          <a:xfrm>
            <a:off x="4500435" y="2198642"/>
            <a:ext cx="3289986" cy="2739211"/>
          </a:xfrm>
          <a:prstGeom prst="rect">
            <a:avLst/>
          </a:prstGeom>
          <a:noFill/>
        </p:spPr>
        <p:txBody>
          <a:bodyPr wrap="square">
            <a:spAutoFit/>
          </a:bodyPr>
          <a:lstStyle/>
          <a:p>
            <a:pPr algn="l"/>
            <a:r>
              <a:rPr lang="en-US" sz="2800" b="1" dirty="0">
                <a:solidFill>
                  <a:srgbClr val="0D0D0D"/>
                </a:solidFill>
                <a:highlight>
                  <a:srgbClr val="FFFFFF"/>
                </a:highlight>
                <a:latin typeface="Fira Code" panose="020B0809050000020004" pitchFamily="49" charset="0"/>
                <a:ea typeface="Fira Code" panose="020B0809050000020004" pitchFamily="49" charset="0"/>
              </a:rPr>
              <a:t>Code</a:t>
            </a:r>
          </a:p>
          <a:p>
            <a:pPr algn="l"/>
            <a:endParaRPr lang="en-US" dirty="0">
              <a:solidFill>
                <a:srgbClr val="0D0D0D"/>
              </a:solidFill>
              <a:highlight>
                <a:srgbClr val="FFFFFF"/>
              </a:highlight>
              <a:latin typeface="Arial" panose="020B0604020202020204" pitchFamily="34" charset="0"/>
              <a:cs typeface="Arial" panose="020B0604020202020204" pitchFamily="34" charset="0"/>
            </a:endParaRPr>
          </a:p>
          <a:p>
            <a:pPr algn="l"/>
            <a:r>
              <a:rPr lang="en-US" dirty="0">
                <a:solidFill>
                  <a:srgbClr val="0D0D0D"/>
                </a:solidFill>
                <a:highlight>
                  <a:srgbClr val="FFFFFF"/>
                </a:highlight>
                <a:latin typeface="Arial" panose="020B0604020202020204" pitchFamily="34" charset="0"/>
                <a:ea typeface="Fira Code" panose="020B0809050000020004" pitchFamily="49" charset="0"/>
                <a:cs typeface="Arial" panose="020B0604020202020204" pitchFamily="34" charset="0"/>
              </a:rPr>
              <a:t>Inline</a:t>
            </a:r>
            <a:r>
              <a:rPr lang="en-US" dirty="0">
                <a:solidFill>
                  <a:srgbClr val="0D0D0D"/>
                </a:solidFill>
                <a:highlight>
                  <a:srgbClr val="FFFFFF"/>
                </a:highlight>
                <a:latin typeface="Fira Code" panose="020B0809050000020004" pitchFamily="49" charset="0"/>
                <a:ea typeface="Fira Code" panose="020B0809050000020004" pitchFamily="49" charset="0"/>
              </a:rPr>
              <a:t> </a:t>
            </a:r>
            <a:r>
              <a:rPr lang="en-US" dirty="0">
                <a:solidFill>
                  <a:srgbClr val="0D0D0D"/>
                </a:solidFill>
                <a:highlight>
                  <a:srgbClr val="C0C0C0"/>
                </a:highlight>
                <a:latin typeface="Fira Code" panose="020B0809050000020004" pitchFamily="49" charset="0"/>
                <a:ea typeface="Fira Code" panose="020B0809050000020004" pitchFamily="49" charset="0"/>
              </a:rPr>
              <a:t>`code`</a:t>
            </a:r>
            <a:r>
              <a:rPr lang="en-US" dirty="0">
                <a:solidFill>
                  <a:srgbClr val="0D0D0D"/>
                </a:solidFill>
                <a:latin typeface="Fira Code" panose="020B0809050000020004" pitchFamily="49" charset="0"/>
                <a:ea typeface="Fira Code" panose="020B0809050000020004" pitchFamily="49" charset="0"/>
              </a:rPr>
              <a:t> </a:t>
            </a:r>
            <a:r>
              <a:rPr lang="en-US" dirty="0">
                <a:solidFill>
                  <a:srgbClr val="0D0D0D"/>
                </a:solidFill>
                <a:highlight>
                  <a:srgbClr val="FFFFFF"/>
                </a:highlight>
                <a:latin typeface="Arial" panose="020B0604020202020204" pitchFamily="34" charset="0"/>
                <a:ea typeface="Fira Code" panose="020B0809050000020004" pitchFamily="49" charset="0"/>
                <a:cs typeface="Arial" panose="020B0604020202020204" pitchFamily="34" charset="0"/>
              </a:rPr>
              <a:t>example</a:t>
            </a:r>
            <a:br>
              <a:rPr lang="en-US" dirty="0">
                <a:solidFill>
                  <a:srgbClr val="0D0D0D"/>
                </a:solidFill>
                <a:highlight>
                  <a:srgbClr val="FFFFFF"/>
                </a:highlight>
                <a:latin typeface="Fira Code" panose="020B0809050000020004" pitchFamily="49" charset="0"/>
                <a:ea typeface="Fira Code" panose="020B0809050000020004" pitchFamily="49" charset="0"/>
              </a:rPr>
            </a:br>
            <a:endParaRPr lang="en-US" dirty="0">
              <a:solidFill>
                <a:srgbClr val="0D0D0D"/>
              </a:solidFill>
              <a:highlight>
                <a:srgbClr val="FFFFFF"/>
              </a:highlight>
              <a:latin typeface="Fira Code" panose="020B0809050000020004" pitchFamily="49" charset="0"/>
              <a:ea typeface="Fira Code" panose="020B0809050000020004" pitchFamily="49" charset="0"/>
            </a:endParaRPr>
          </a:p>
          <a:p>
            <a:pPr algn="l"/>
            <a:r>
              <a:rPr lang="en-US" dirty="0">
                <a:solidFill>
                  <a:srgbClr val="0D0D0D"/>
                </a:solidFill>
                <a:highlight>
                  <a:srgbClr val="C0C0C0"/>
                </a:highlight>
                <a:latin typeface="Fira Code" panose="020B0809050000020004" pitchFamily="49" charset="0"/>
                <a:ea typeface="Fira Code" panose="020B0809050000020004" pitchFamily="49" charset="0"/>
              </a:rPr>
              <a:t>```java</a:t>
            </a:r>
          </a:p>
          <a:p>
            <a:pPr algn="l"/>
            <a:r>
              <a:rPr lang="en-US" dirty="0">
                <a:solidFill>
                  <a:srgbClr val="0D0D0D"/>
                </a:solidFill>
                <a:highlight>
                  <a:srgbClr val="C0C0C0"/>
                </a:highlight>
                <a:latin typeface="Fira Code" panose="020B0809050000020004" pitchFamily="49" charset="0"/>
                <a:ea typeface="Fira Code" panose="020B0809050000020004" pitchFamily="49" charset="0"/>
              </a:rPr>
              <a:t>Multiline</a:t>
            </a:r>
          </a:p>
          <a:p>
            <a:pPr algn="l"/>
            <a:r>
              <a:rPr lang="en-US" dirty="0" err="1">
                <a:solidFill>
                  <a:srgbClr val="0D0D0D"/>
                </a:solidFill>
                <a:highlight>
                  <a:srgbClr val="C0C0C0"/>
                </a:highlight>
                <a:latin typeface="Fira Code" panose="020B0809050000020004" pitchFamily="49" charset="0"/>
                <a:ea typeface="Fira Code" panose="020B0809050000020004" pitchFamily="49" charset="0"/>
              </a:rPr>
              <a:t>Codeblock</a:t>
            </a:r>
            <a:endParaRPr lang="en-US" dirty="0">
              <a:solidFill>
                <a:srgbClr val="0D0D0D"/>
              </a:solidFill>
              <a:highlight>
                <a:srgbClr val="C0C0C0"/>
              </a:highlight>
              <a:latin typeface="Fira Code" panose="020B0809050000020004" pitchFamily="49" charset="0"/>
              <a:ea typeface="Fira Code" panose="020B0809050000020004" pitchFamily="49" charset="0"/>
            </a:endParaRPr>
          </a:p>
          <a:p>
            <a:pPr algn="l"/>
            <a:r>
              <a:rPr lang="en-US" dirty="0">
                <a:solidFill>
                  <a:srgbClr val="0D0D0D"/>
                </a:solidFill>
                <a:highlight>
                  <a:srgbClr val="C0C0C0"/>
                </a:highlight>
                <a:latin typeface="Fira Code" panose="020B0809050000020004" pitchFamily="49" charset="0"/>
                <a:ea typeface="Fira Code" panose="020B0809050000020004" pitchFamily="49" charset="0"/>
              </a:rPr>
              <a:t>```</a:t>
            </a:r>
          </a:p>
          <a:p>
            <a:pPr algn="l"/>
            <a:endParaRPr lang="en-US" dirty="0">
              <a:solidFill>
                <a:srgbClr val="0D0D0D"/>
              </a:solidFill>
              <a:highlight>
                <a:srgbClr val="FFFFFF"/>
              </a:highlight>
              <a:latin typeface="Söhne"/>
            </a:endParaRPr>
          </a:p>
        </p:txBody>
      </p:sp>
      <p:sp>
        <p:nvSpPr>
          <p:cNvPr id="7" name="!!Emphasis">
            <a:extLst>
              <a:ext uri="{FF2B5EF4-FFF2-40B4-BE49-F238E27FC236}">
                <a16:creationId xmlns:a16="http://schemas.microsoft.com/office/drawing/2014/main" id="{739B6138-DD5F-7C28-0AB6-072487C85448}"/>
              </a:ext>
            </a:extLst>
          </p:cNvPr>
          <p:cNvSpPr txBox="1"/>
          <p:nvPr/>
        </p:nvSpPr>
        <p:spPr>
          <a:xfrm>
            <a:off x="7954662" y="295974"/>
            <a:ext cx="6098058" cy="2462213"/>
          </a:xfrm>
          <a:prstGeom prst="rect">
            <a:avLst/>
          </a:prstGeom>
          <a:noFill/>
        </p:spPr>
        <p:txBody>
          <a:bodyPr wrap="square">
            <a:spAutoFit/>
          </a:bodyPr>
          <a:lstStyle/>
          <a:p>
            <a:pPr algn="l"/>
            <a:r>
              <a:rPr lang="en-US" sz="2800" b="1" dirty="0">
                <a:solidFill>
                  <a:srgbClr val="0D0D0D"/>
                </a:solidFill>
                <a:highlight>
                  <a:srgbClr val="FFFFFF"/>
                </a:highlight>
                <a:latin typeface="Fira Code" panose="020B0809050000020004" pitchFamily="49" charset="0"/>
                <a:ea typeface="Fira Code" panose="020B0809050000020004" pitchFamily="49" charset="0"/>
              </a:rPr>
              <a:t>Emphasis</a:t>
            </a:r>
          </a:p>
          <a:p>
            <a:pPr algn="l"/>
            <a:endParaRPr lang="en-US" b="1" i="0" dirty="0">
              <a:solidFill>
                <a:srgbClr val="0D0D0D"/>
              </a:solidFill>
              <a:effectLst/>
              <a:highlight>
                <a:srgbClr val="FFFFFF"/>
              </a:highlight>
              <a:latin typeface="Söhne"/>
            </a:endParaRPr>
          </a:p>
          <a:p>
            <a:pPr algn="l"/>
            <a:r>
              <a:rPr lang="en-US" b="1" i="0" dirty="0">
                <a:solidFill>
                  <a:srgbClr val="0D0D0D"/>
                </a:solidFill>
                <a:effectLst/>
                <a:highlight>
                  <a:srgbClr val="FFFFFF"/>
                </a:highlight>
                <a:latin typeface="Fira Code" panose="020B0809050000020004" pitchFamily="49" charset="0"/>
                <a:ea typeface="Fira Code" panose="020B0809050000020004" pitchFamily="49" charset="0"/>
              </a:rPr>
              <a:t>Bold</a:t>
            </a:r>
            <a:r>
              <a:rPr lang="en-US" b="0" i="0" dirty="0">
                <a:solidFill>
                  <a:srgbClr val="0D0D0D"/>
                </a:solidFill>
                <a:effectLst/>
                <a:highlight>
                  <a:srgbClr val="FFFFFF"/>
                </a:highlight>
                <a:latin typeface="Fira Code" panose="020B0809050000020004" pitchFamily="49" charset="0"/>
                <a:ea typeface="Fira Code" panose="020B0809050000020004" pitchFamily="49" charset="0"/>
              </a:rPr>
              <a:t>:     bold text        </a:t>
            </a:r>
          </a:p>
          <a:p>
            <a:pPr algn="l"/>
            <a:endParaRPr lang="en-US" b="0" i="1" dirty="0">
              <a:solidFill>
                <a:srgbClr val="0D0D0D"/>
              </a:solidFill>
              <a:effectLst/>
              <a:highlight>
                <a:srgbClr val="FFFFFF"/>
              </a:highlight>
              <a:latin typeface="Fira Code" panose="020B0809050000020004" pitchFamily="49" charset="0"/>
              <a:ea typeface="Fira Code" panose="020B0809050000020004" pitchFamily="49" charset="0"/>
            </a:endParaRPr>
          </a:p>
          <a:p>
            <a:pPr algn="l"/>
            <a:r>
              <a:rPr lang="en-US" b="0" i="1" dirty="0">
                <a:solidFill>
                  <a:srgbClr val="0D0D0D"/>
                </a:solidFill>
                <a:effectLst/>
                <a:highlight>
                  <a:srgbClr val="FFFFFF"/>
                </a:highlight>
                <a:latin typeface="Fira Code" panose="020B0809050000020004" pitchFamily="49" charset="0"/>
                <a:ea typeface="Fira Code" panose="020B0809050000020004" pitchFamily="49" charset="0"/>
              </a:rPr>
              <a:t>Italic</a:t>
            </a:r>
            <a:r>
              <a:rPr lang="en-US" b="0" i="0" dirty="0">
                <a:solidFill>
                  <a:srgbClr val="0D0D0D"/>
                </a:solidFill>
                <a:effectLst/>
                <a:highlight>
                  <a:srgbClr val="FFFFFF"/>
                </a:highlight>
                <a:latin typeface="Fira Code" panose="020B0809050000020004" pitchFamily="49" charset="0"/>
                <a:ea typeface="Fira Code" panose="020B0809050000020004" pitchFamily="49" charset="0"/>
              </a:rPr>
              <a:t>: italic text    </a:t>
            </a:r>
          </a:p>
          <a:p>
            <a:pPr algn="l"/>
            <a:endParaRPr lang="en-US" b="0" i="0" dirty="0">
              <a:solidFill>
                <a:srgbClr val="0D0D0D"/>
              </a:solidFill>
              <a:effectLst/>
              <a:highlight>
                <a:srgbClr val="FFFFFF"/>
              </a:highlight>
              <a:latin typeface="Fira Code" panose="020B0809050000020004" pitchFamily="49" charset="0"/>
              <a:ea typeface="Fira Code" panose="020B0809050000020004" pitchFamily="49" charset="0"/>
            </a:endParaRPr>
          </a:p>
          <a:p>
            <a:pPr algn="l"/>
            <a:r>
              <a:rPr lang="en-US" dirty="0">
                <a:solidFill>
                  <a:srgbClr val="0D0D0D"/>
                </a:solidFill>
                <a:highlight>
                  <a:srgbClr val="FFFFFF"/>
                </a:highlight>
                <a:latin typeface="Fira Code" panose="020B0809050000020004" pitchFamily="49" charset="0"/>
                <a:ea typeface="Fira Code" panose="020B0809050000020004" pitchFamily="49" charset="0"/>
              </a:rPr>
              <a:t>UPPERCASE</a:t>
            </a:r>
            <a:endParaRPr lang="en-US" b="0" i="0" dirty="0">
              <a:solidFill>
                <a:srgbClr val="0D0D0D"/>
              </a:solidFill>
              <a:effectLst/>
              <a:highlight>
                <a:srgbClr val="FFFFFF"/>
              </a:highlight>
              <a:latin typeface="Fira Code" panose="020B0809050000020004" pitchFamily="49" charset="0"/>
              <a:ea typeface="Fira Code" panose="020B0809050000020004" pitchFamily="49" charset="0"/>
            </a:endParaRPr>
          </a:p>
          <a:p>
            <a:pPr algn="l"/>
            <a:endParaRPr lang="en-US" dirty="0">
              <a:solidFill>
                <a:srgbClr val="0D0D0D"/>
              </a:solidFill>
              <a:highlight>
                <a:srgbClr val="FFFFFF"/>
              </a:highlight>
              <a:latin typeface="Söhne"/>
            </a:endParaRPr>
          </a:p>
        </p:txBody>
      </p:sp>
      <p:sp>
        <p:nvSpPr>
          <p:cNvPr id="8" name="!!Headers">
            <a:extLst>
              <a:ext uri="{FF2B5EF4-FFF2-40B4-BE49-F238E27FC236}">
                <a16:creationId xmlns:a16="http://schemas.microsoft.com/office/drawing/2014/main" id="{B0AD6DF2-F733-FA66-730F-51D5FA1136D9}"/>
              </a:ext>
            </a:extLst>
          </p:cNvPr>
          <p:cNvSpPr txBox="1"/>
          <p:nvPr/>
        </p:nvSpPr>
        <p:spPr>
          <a:xfrm>
            <a:off x="293988" y="295974"/>
            <a:ext cx="4191515" cy="2739210"/>
          </a:xfrm>
          <a:prstGeom prst="rect">
            <a:avLst/>
          </a:prstGeom>
          <a:noFill/>
        </p:spPr>
        <p:txBody>
          <a:bodyPr wrap="square">
            <a:spAutoFit/>
          </a:bodyPr>
          <a:lstStyle/>
          <a:p>
            <a:pPr algn="l"/>
            <a:r>
              <a:rPr lang="en-US" sz="2800" b="1" i="0" dirty="0">
                <a:solidFill>
                  <a:srgbClr val="0D0D0D"/>
                </a:solidFill>
                <a:effectLst/>
                <a:highlight>
                  <a:srgbClr val="FFFFFF"/>
                </a:highlight>
                <a:latin typeface="Fira Code" panose="020B0809050000020004" pitchFamily="49" charset="0"/>
                <a:ea typeface="Fira Code" panose="020B0809050000020004" pitchFamily="49" charset="0"/>
              </a:rPr>
              <a:t>Headers</a:t>
            </a:r>
          </a:p>
          <a:p>
            <a:pPr algn="l"/>
            <a:r>
              <a:rPr lang="en-US" sz="2800" b="0" i="0" dirty="0">
                <a:solidFill>
                  <a:srgbClr val="0D0D0D"/>
                </a:solidFill>
                <a:effectLst/>
                <a:highlight>
                  <a:srgbClr val="FFFFFF"/>
                </a:highlight>
                <a:latin typeface="Fira Code" panose="020B0809050000020004" pitchFamily="49" charset="0"/>
                <a:ea typeface="Fira Code" panose="020B0809050000020004" pitchFamily="49" charset="0"/>
              </a:rPr>
              <a:t>Use # for headers</a:t>
            </a:r>
          </a:p>
          <a:p>
            <a:pPr algn="l"/>
            <a:endParaRPr lang="en-US" sz="2800" dirty="0">
              <a:solidFill>
                <a:srgbClr val="0D0D0D"/>
              </a:solidFill>
              <a:highlight>
                <a:srgbClr val="FFFFFF"/>
              </a:highlight>
              <a:latin typeface="Fira Code" panose="020B0809050000020004" pitchFamily="49" charset="0"/>
              <a:ea typeface="Fira Code" panose="020B0809050000020004" pitchFamily="49" charset="0"/>
            </a:endParaRPr>
          </a:p>
          <a:p>
            <a:pPr algn="l"/>
            <a:r>
              <a:rPr lang="en-US" sz="3600" b="1" i="0" dirty="0">
                <a:solidFill>
                  <a:srgbClr val="0D0D0D"/>
                </a:solidFill>
                <a:effectLst/>
                <a:highlight>
                  <a:srgbClr val="FFFFFF"/>
                </a:highlight>
                <a:latin typeface="Fira Code" panose="020B0809050000020004" pitchFamily="49" charset="0"/>
                <a:ea typeface="Fira Code" panose="020B0809050000020004" pitchFamily="49" charset="0"/>
              </a:rPr>
              <a:t># Header 1</a:t>
            </a:r>
          </a:p>
          <a:p>
            <a:r>
              <a:rPr lang="en-US" sz="2800" b="1" dirty="0">
                <a:solidFill>
                  <a:srgbClr val="0D0D0D"/>
                </a:solidFill>
                <a:highlight>
                  <a:srgbClr val="FFFFFF"/>
                </a:highlight>
                <a:latin typeface="Fira Code" panose="020B0809050000020004" pitchFamily="49" charset="0"/>
                <a:ea typeface="Fira Code" panose="020B0809050000020004" pitchFamily="49" charset="0"/>
              </a:rPr>
              <a:t>## Header 2</a:t>
            </a:r>
          </a:p>
          <a:p>
            <a:r>
              <a:rPr lang="en-US" sz="2000" b="1" dirty="0">
                <a:solidFill>
                  <a:srgbClr val="0D0D0D"/>
                </a:solidFill>
                <a:highlight>
                  <a:srgbClr val="FFFFFF"/>
                </a:highlight>
                <a:latin typeface="Fira Code" panose="020B0809050000020004" pitchFamily="49" charset="0"/>
                <a:ea typeface="Fira Code" panose="020B0809050000020004" pitchFamily="49" charset="0"/>
              </a:rPr>
              <a:t>### Header 3</a:t>
            </a:r>
          </a:p>
        </p:txBody>
      </p:sp>
      <p:sp>
        <p:nvSpPr>
          <p:cNvPr id="9" name="!!Links">
            <a:extLst>
              <a:ext uri="{FF2B5EF4-FFF2-40B4-BE49-F238E27FC236}">
                <a16:creationId xmlns:a16="http://schemas.microsoft.com/office/drawing/2014/main" id="{88574E1E-302A-5041-D40C-0D93BD01F55B}"/>
              </a:ext>
            </a:extLst>
          </p:cNvPr>
          <p:cNvSpPr txBox="1"/>
          <p:nvPr/>
        </p:nvSpPr>
        <p:spPr>
          <a:xfrm>
            <a:off x="293988" y="4395787"/>
            <a:ext cx="7231792" cy="2462213"/>
          </a:xfrm>
          <a:prstGeom prst="rect">
            <a:avLst/>
          </a:prstGeom>
          <a:noFill/>
        </p:spPr>
        <p:txBody>
          <a:bodyPr wrap="square">
            <a:spAutoFit/>
          </a:bodyPr>
          <a:lstStyle/>
          <a:p>
            <a:pPr algn="l"/>
            <a:r>
              <a:rPr lang="en-US" sz="2800" b="1" dirty="0">
                <a:solidFill>
                  <a:srgbClr val="0D0D0D"/>
                </a:solidFill>
                <a:highlight>
                  <a:srgbClr val="FFFFFF"/>
                </a:highlight>
                <a:latin typeface="Fira Code" panose="020B0809050000020004" pitchFamily="49" charset="0"/>
                <a:ea typeface="Fira Code" panose="020B0809050000020004" pitchFamily="49" charset="0"/>
              </a:rPr>
              <a:t>Links</a:t>
            </a:r>
          </a:p>
          <a:p>
            <a:pPr algn="l"/>
            <a:endParaRPr lang="en-US" b="1" i="0" dirty="0">
              <a:solidFill>
                <a:srgbClr val="0D0D0D"/>
              </a:solidFill>
              <a:effectLst/>
              <a:highlight>
                <a:srgbClr val="FFFFFF"/>
              </a:highlight>
              <a:latin typeface="Söhne"/>
            </a:endParaRPr>
          </a:p>
          <a:p>
            <a:pPr algn="l"/>
            <a:endParaRPr lang="en-US" dirty="0">
              <a:solidFill>
                <a:srgbClr val="0D0D0D"/>
              </a:solidFill>
              <a:highlight>
                <a:srgbClr val="FFFFFF"/>
              </a:highlight>
              <a:latin typeface="Söhne"/>
            </a:endParaRPr>
          </a:p>
          <a:p>
            <a:pPr algn="l"/>
            <a:r>
              <a:rPr lang="en-US" dirty="0">
                <a:solidFill>
                  <a:srgbClr val="0D0D0D"/>
                </a:solidFill>
                <a:highlight>
                  <a:srgbClr val="FFFFFF"/>
                </a:highlight>
                <a:latin typeface="Fira Code" panose="020B0809050000020004" pitchFamily="49" charset="0"/>
                <a:ea typeface="Fira Code" panose="020B0809050000020004" pitchFamily="49" charset="0"/>
              </a:rPr>
              <a:t>Inline link: </a:t>
            </a:r>
          </a:p>
          <a:p>
            <a:pPr algn="l"/>
            <a:r>
              <a:rPr lang="en-US" b="1" dirty="0">
                <a:solidFill>
                  <a:srgbClr val="0D0D0D"/>
                </a:solidFill>
                <a:highlight>
                  <a:srgbClr val="FFFFFF"/>
                </a:highlight>
                <a:latin typeface="Fira Code" panose="020B0809050000020004" pitchFamily="49" charset="0"/>
                <a:ea typeface="Fira Code" panose="020B0809050000020004" pitchFamily="49" charset="0"/>
              </a:rPr>
              <a:t>[</a:t>
            </a:r>
            <a:r>
              <a:rPr lang="en-US" dirty="0">
                <a:solidFill>
                  <a:schemeClr val="tx1">
                    <a:lumMod val="50000"/>
                    <a:lumOff val="50000"/>
                  </a:schemeClr>
                </a:solidFill>
                <a:highlight>
                  <a:srgbClr val="FFFFFF"/>
                </a:highlight>
                <a:latin typeface="Fira Code" panose="020B0809050000020004" pitchFamily="49" charset="0"/>
                <a:ea typeface="Fira Code" panose="020B0809050000020004" pitchFamily="49" charset="0"/>
              </a:rPr>
              <a:t>description</a:t>
            </a:r>
            <a:r>
              <a:rPr lang="en-US" b="1" dirty="0">
                <a:solidFill>
                  <a:srgbClr val="0D0D0D"/>
                </a:solidFill>
                <a:highlight>
                  <a:srgbClr val="FFFFFF"/>
                </a:highlight>
                <a:latin typeface="Fira Code" panose="020B0809050000020004" pitchFamily="49" charset="0"/>
                <a:ea typeface="Fira Code" panose="020B0809050000020004" pitchFamily="49" charset="0"/>
              </a:rPr>
              <a:t>](</a:t>
            </a:r>
            <a:r>
              <a:rPr lang="en-US" dirty="0" err="1">
                <a:solidFill>
                  <a:schemeClr val="tx1">
                    <a:lumMod val="50000"/>
                    <a:lumOff val="50000"/>
                  </a:schemeClr>
                </a:solidFill>
                <a:highlight>
                  <a:srgbClr val="FFFFFF"/>
                </a:highlight>
                <a:latin typeface="Fira Code" panose="020B0809050000020004" pitchFamily="49" charset="0"/>
                <a:ea typeface="Fira Code" panose="020B0809050000020004" pitchFamily="49" charset="0"/>
              </a:rPr>
              <a:t>url</a:t>
            </a:r>
            <a:r>
              <a:rPr lang="en-US" b="1" dirty="0">
                <a:solidFill>
                  <a:srgbClr val="0D0D0D"/>
                </a:solidFill>
                <a:highlight>
                  <a:srgbClr val="FFFFFF"/>
                </a:highlight>
                <a:latin typeface="Fira Code" panose="020B0809050000020004" pitchFamily="49" charset="0"/>
                <a:ea typeface="Fira Code" panose="020B0809050000020004" pitchFamily="49" charset="0"/>
              </a:rPr>
              <a:t>)</a:t>
            </a:r>
            <a:r>
              <a:rPr lang="en-US" dirty="0">
                <a:solidFill>
                  <a:srgbClr val="0D0D0D"/>
                </a:solidFill>
                <a:highlight>
                  <a:srgbClr val="FFFFFF"/>
                </a:highlight>
                <a:latin typeface="Fira Code" panose="020B0809050000020004" pitchFamily="49" charset="0"/>
                <a:ea typeface="Fira Code" panose="020B0809050000020004" pitchFamily="49" charset="0"/>
              </a:rPr>
              <a:t>    </a:t>
            </a:r>
            <a:br>
              <a:rPr lang="en-US" dirty="0">
                <a:solidFill>
                  <a:srgbClr val="0D0D0D"/>
                </a:solidFill>
                <a:highlight>
                  <a:srgbClr val="FFFFFF"/>
                </a:highlight>
                <a:latin typeface="Fira Code" panose="020B0809050000020004" pitchFamily="49" charset="0"/>
                <a:ea typeface="Fira Code" panose="020B0809050000020004" pitchFamily="49" charset="0"/>
              </a:rPr>
            </a:br>
            <a:r>
              <a:rPr lang="en-US" dirty="0">
                <a:solidFill>
                  <a:srgbClr val="0D0D0D"/>
                </a:solidFill>
                <a:highlight>
                  <a:srgbClr val="FFFFFF"/>
                </a:highlight>
                <a:latin typeface="Fira Code" panose="020B0809050000020004" pitchFamily="49" charset="0"/>
                <a:ea typeface="Fira Code" panose="020B0809050000020004" pitchFamily="49" charset="0"/>
              </a:rPr>
              <a:t>[</a:t>
            </a:r>
            <a:r>
              <a:rPr lang="en-US" dirty="0" err="1">
                <a:solidFill>
                  <a:srgbClr val="0D0D0D"/>
                </a:solidFill>
                <a:highlight>
                  <a:srgbClr val="FFFFFF"/>
                </a:highlight>
                <a:latin typeface="Fira Code" panose="020B0809050000020004" pitchFamily="49" charset="0"/>
                <a:ea typeface="Fira Code" panose="020B0809050000020004" pitchFamily="49" charset="0"/>
              </a:rPr>
              <a:t>OpenAI</a:t>
            </a:r>
            <a:r>
              <a:rPr lang="en-US" dirty="0">
                <a:solidFill>
                  <a:srgbClr val="0D0D0D"/>
                </a:solidFill>
                <a:highlight>
                  <a:srgbClr val="FFFFFF"/>
                </a:highlight>
                <a:latin typeface="Fira Code" panose="020B0809050000020004" pitchFamily="49" charset="0"/>
                <a:ea typeface="Fira Code" panose="020B0809050000020004" pitchFamily="49" charset="0"/>
              </a:rPr>
              <a:t>](https://</a:t>
            </a:r>
            <a:r>
              <a:rPr lang="en-US" dirty="0" err="1">
                <a:solidFill>
                  <a:srgbClr val="0D0D0D"/>
                </a:solidFill>
                <a:highlight>
                  <a:srgbClr val="FFFFFF"/>
                </a:highlight>
                <a:latin typeface="Fira Code" panose="020B0809050000020004" pitchFamily="49" charset="0"/>
                <a:ea typeface="Fira Code" panose="020B0809050000020004" pitchFamily="49" charset="0"/>
              </a:rPr>
              <a:t>www.openai.com</a:t>
            </a:r>
            <a:r>
              <a:rPr lang="en-US" dirty="0">
                <a:solidFill>
                  <a:srgbClr val="0D0D0D"/>
                </a:solidFill>
                <a:highlight>
                  <a:srgbClr val="FFFFFF"/>
                </a:highlight>
                <a:latin typeface="Fira Code" panose="020B0809050000020004" pitchFamily="49" charset="0"/>
                <a:ea typeface="Fira Code" panose="020B0809050000020004" pitchFamily="49" charset="0"/>
              </a:rPr>
              <a:t>) =&gt; </a:t>
            </a:r>
            <a:r>
              <a:rPr lang="en-US" u="sng" dirty="0" err="1">
                <a:solidFill>
                  <a:schemeClr val="tx2">
                    <a:lumMod val="50000"/>
                    <a:lumOff val="50000"/>
                  </a:schemeClr>
                </a:solidFill>
                <a:highlight>
                  <a:srgbClr val="FFFFFF"/>
                </a:highlight>
                <a:latin typeface="Fira Code" panose="020B0809050000020004" pitchFamily="49" charset="0"/>
                <a:ea typeface="Fira Code" panose="020B0809050000020004" pitchFamily="49" charset="0"/>
              </a:rPr>
              <a:t>OpenAI</a:t>
            </a:r>
            <a:endParaRPr lang="en-US" u="sng" dirty="0">
              <a:solidFill>
                <a:schemeClr val="tx2">
                  <a:lumMod val="50000"/>
                  <a:lumOff val="50000"/>
                </a:schemeClr>
              </a:solidFill>
              <a:highlight>
                <a:srgbClr val="FFFFFF"/>
              </a:highlight>
              <a:latin typeface="Fira Code" panose="020B0809050000020004" pitchFamily="49" charset="0"/>
              <a:ea typeface="Fira Code" panose="020B0809050000020004" pitchFamily="49" charset="0"/>
            </a:endParaRPr>
          </a:p>
          <a:p>
            <a:pPr algn="l"/>
            <a:endParaRPr lang="en-US" dirty="0">
              <a:solidFill>
                <a:srgbClr val="0D0D0D"/>
              </a:solidFill>
              <a:highlight>
                <a:srgbClr val="FFFFFF"/>
              </a:highlight>
              <a:latin typeface="Fira Code" panose="020B0809050000020004" pitchFamily="49" charset="0"/>
              <a:ea typeface="Fira Code" panose="020B0809050000020004" pitchFamily="49" charset="0"/>
            </a:endParaRPr>
          </a:p>
          <a:p>
            <a:pPr algn="l"/>
            <a:endParaRPr lang="en-US" dirty="0">
              <a:solidFill>
                <a:srgbClr val="0D0D0D"/>
              </a:solidFill>
              <a:highlight>
                <a:srgbClr val="FFFFFF"/>
              </a:highlight>
              <a:latin typeface="Söhne"/>
            </a:endParaRPr>
          </a:p>
        </p:txBody>
      </p:sp>
      <p:sp>
        <p:nvSpPr>
          <p:cNvPr id="10" name="!!Lists">
            <a:extLst>
              <a:ext uri="{FF2B5EF4-FFF2-40B4-BE49-F238E27FC236}">
                <a16:creationId xmlns:a16="http://schemas.microsoft.com/office/drawing/2014/main" id="{F9B4E611-2E95-06CA-92F5-7C5C2804868B}"/>
              </a:ext>
            </a:extLst>
          </p:cNvPr>
          <p:cNvSpPr txBox="1"/>
          <p:nvPr/>
        </p:nvSpPr>
        <p:spPr>
          <a:xfrm>
            <a:off x="8106029" y="4123666"/>
            <a:ext cx="3289987" cy="2462213"/>
          </a:xfrm>
          <a:prstGeom prst="rect">
            <a:avLst/>
          </a:prstGeom>
          <a:noFill/>
        </p:spPr>
        <p:txBody>
          <a:bodyPr wrap="square">
            <a:spAutoFit/>
          </a:bodyPr>
          <a:lstStyle/>
          <a:p>
            <a:pPr algn="l"/>
            <a:r>
              <a:rPr lang="en-US" sz="2800" b="1" dirty="0">
                <a:solidFill>
                  <a:srgbClr val="0D0D0D"/>
                </a:solidFill>
                <a:highlight>
                  <a:srgbClr val="FFFFFF"/>
                </a:highlight>
                <a:latin typeface="Fira Code" panose="020B0809050000020004" pitchFamily="49" charset="0"/>
                <a:ea typeface="Fira Code" panose="020B0809050000020004" pitchFamily="49" charset="0"/>
              </a:rPr>
              <a:t>Lists</a:t>
            </a:r>
          </a:p>
          <a:p>
            <a:pPr algn="l"/>
            <a:endParaRPr lang="en-US" b="1" i="0" dirty="0">
              <a:solidFill>
                <a:srgbClr val="0D0D0D"/>
              </a:solidFill>
              <a:effectLst/>
              <a:highlight>
                <a:srgbClr val="FFFFFF"/>
              </a:highlight>
              <a:latin typeface="Söhne"/>
            </a:endParaRPr>
          </a:p>
          <a:p>
            <a:pPr algn="l"/>
            <a:endParaRPr lang="en-US" b="0" i="0" dirty="0">
              <a:solidFill>
                <a:srgbClr val="0D0D0D"/>
              </a:solidFill>
              <a:effectLst/>
              <a:highlight>
                <a:srgbClr val="FFFFFF"/>
              </a:highlight>
              <a:latin typeface="Fira Code" panose="020B0809050000020004" pitchFamily="49" charset="0"/>
              <a:ea typeface="Fira Code" panose="020B0809050000020004" pitchFamily="49" charset="0"/>
            </a:endParaRPr>
          </a:p>
          <a:p>
            <a:pPr marL="342900" indent="-342900" algn="l">
              <a:buAutoNum type="arabicPeriod"/>
            </a:pPr>
            <a:r>
              <a:rPr lang="en-US" dirty="0">
                <a:solidFill>
                  <a:srgbClr val="0D0D0D"/>
                </a:solidFill>
                <a:highlight>
                  <a:srgbClr val="FFFFFF"/>
                </a:highlight>
                <a:latin typeface="Fira Code" panose="020B0809050000020004" pitchFamily="49" charset="0"/>
                <a:ea typeface="Fira Code" panose="020B0809050000020004" pitchFamily="49" charset="0"/>
              </a:rPr>
              <a:t>Item 1</a:t>
            </a:r>
          </a:p>
          <a:p>
            <a:pPr marL="342900" indent="-342900" algn="l">
              <a:buAutoNum type="arabicPeriod"/>
            </a:pPr>
            <a:r>
              <a:rPr lang="en-US" b="0" i="0" dirty="0">
                <a:solidFill>
                  <a:srgbClr val="0D0D0D"/>
                </a:solidFill>
                <a:effectLst/>
                <a:highlight>
                  <a:srgbClr val="FFFFFF"/>
                </a:highlight>
                <a:latin typeface="Fira Code" panose="020B0809050000020004" pitchFamily="49" charset="0"/>
                <a:ea typeface="Fira Code" panose="020B0809050000020004" pitchFamily="49" charset="0"/>
              </a:rPr>
              <a:t>Item 2</a:t>
            </a:r>
          </a:p>
          <a:p>
            <a:pPr marL="800100" lvl="1" indent="-342900">
              <a:buAutoNum type="arabicPeriod"/>
            </a:pPr>
            <a:r>
              <a:rPr lang="en-US" dirty="0">
                <a:solidFill>
                  <a:srgbClr val="0D0D0D"/>
                </a:solidFill>
                <a:highlight>
                  <a:srgbClr val="FFFFFF"/>
                </a:highlight>
                <a:latin typeface="Fira Code" panose="020B0809050000020004" pitchFamily="49" charset="0"/>
                <a:ea typeface="Fira Code" panose="020B0809050000020004" pitchFamily="49" charset="0"/>
              </a:rPr>
              <a:t>Item 2.1</a:t>
            </a:r>
          </a:p>
          <a:p>
            <a:pPr marL="800100" lvl="1" indent="-342900">
              <a:buAutoNum type="arabicPeriod"/>
            </a:pPr>
            <a:r>
              <a:rPr lang="en-US" b="0" i="0" dirty="0">
                <a:solidFill>
                  <a:srgbClr val="0D0D0D"/>
                </a:solidFill>
                <a:effectLst/>
                <a:highlight>
                  <a:srgbClr val="FFFFFF"/>
                </a:highlight>
                <a:latin typeface="Fira Code" panose="020B0809050000020004" pitchFamily="49" charset="0"/>
                <a:ea typeface="Fira Code" panose="020B0809050000020004" pitchFamily="49" charset="0"/>
              </a:rPr>
              <a:t>Item 2.2</a:t>
            </a:r>
          </a:p>
          <a:p>
            <a:pPr algn="l"/>
            <a:endParaRPr lang="en-US" dirty="0">
              <a:solidFill>
                <a:srgbClr val="0D0D0D"/>
              </a:solidFill>
              <a:highlight>
                <a:srgbClr val="FFFFFF"/>
              </a:highlight>
              <a:latin typeface="Söhne"/>
            </a:endParaRPr>
          </a:p>
        </p:txBody>
      </p:sp>
      <p:sp>
        <p:nvSpPr>
          <p:cNvPr id="11" name="Title 3">
            <a:extLst>
              <a:ext uri="{FF2B5EF4-FFF2-40B4-BE49-F238E27FC236}">
                <a16:creationId xmlns:a16="http://schemas.microsoft.com/office/drawing/2014/main" id="{D749B15B-F780-2BF8-1784-8BA51FD0AAEE}"/>
              </a:ext>
            </a:extLst>
          </p:cNvPr>
          <p:cNvSpPr txBox="1">
            <a:spLocks/>
          </p:cNvSpPr>
          <p:nvPr/>
        </p:nvSpPr>
        <p:spPr>
          <a:xfrm>
            <a:off x="4649744" y="152090"/>
            <a:ext cx="2742685"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Markdown </a:t>
            </a:r>
            <a:br>
              <a:rPr lang="en-US" b="1" dirty="0"/>
            </a:br>
            <a:r>
              <a:rPr lang="en-US" b="1" dirty="0">
                <a:solidFill>
                  <a:schemeClr val="tx1">
                    <a:lumMod val="50000"/>
                    <a:lumOff val="50000"/>
                  </a:schemeClr>
                </a:solidFill>
              </a:rPr>
              <a:t>formatting</a:t>
            </a:r>
          </a:p>
        </p:txBody>
      </p:sp>
    </p:spTree>
    <p:extLst>
      <p:ext uri="{BB962C8B-B14F-4D97-AF65-F5344CB8AC3E}">
        <p14:creationId xmlns:p14="http://schemas.microsoft.com/office/powerpoint/2010/main" val="174674813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A973A72-66AC-6237-A32A-BB937BF13A3D}"/>
              </a:ext>
            </a:extLst>
          </p:cNvPr>
          <p:cNvSpPr>
            <a:spLocks noGrp="1"/>
          </p:cNvSpPr>
          <p:nvPr>
            <p:ph type="title"/>
          </p:nvPr>
        </p:nvSpPr>
        <p:spPr>
          <a:xfrm>
            <a:off x="751703" y="2428704"/>
            <a:ext cx="10515600" cy="1325563"/>
          </a:xfrm>
        </p:spPr>
        <p:txBody>
          <a:bodyPr>
            <a:normAutofit/>
          </a:bodyPr>
          <a:lstStyle/>
          <a:p>
            <a:r>
              <a:rPr lang="en-US" b="1" dirty="0"/>
              <a:t>New Technology </a:t>
            </a:r>
            <a:br>
              <a:rPr lang="en-US" b="1" dirty="0"/>
            </a:br>
            <a:r>
              <a:rPr lang="en-US" b="1" dirty="0">
                <a:solidFill>
                  <a:schemeClr val="tx1">
                    <a:lumMod val="50000"/>
                    <a:lumOff val="50000"/>
                  </a:schemeClr>
                </a:solidFill>
              </a:rPr>
              <a:t>&amp; Battle</a:t>
            </a:r>
          </a:p>
        </p:txBody>
      </p:sp>
    </p:spTree>
    <p:extLst>
      <p:ext uri="{BB962C8B-B14F-4D97-AF65-F5344CB8AC3E}">
        <p14:creationId xmlns:p14="http://schemas.microsoft.com/office/powerpoint/2010/main" val="26865606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A973A72-66AC-6237-A32A-BB937BF13A3D}"/>
              </a:ext>
            </a:extLst>
          </p:cNvPr>
          <p:cNvSpPr>
            <a:spLocks noGrp="1"/>
          </p:cNvSpPr>
          <p:nvPr>
            <p:ph type="title"/>
          </p:nvPr>
        </p:nvSpPr>
        <p:spPr>
          <a:xfrm>
            <a:off x="751703" y="2428704"/>
            <a:ext cx="10515600" cy="1325563"/>
          </a:xfrm>
        </p:spPr>
        <p:txBody>
          <a:bodyPr/>
          <a:lstStyle/>
          <a:p>
            <a:r>
              <a:rPr lang="en-US" b="1" dirty="0"/>
              <a:t>Stable Diffusion </a:t>
            </a:r>
            <a:br>
              <a:rPr lang="en-US" b="1" dirty="0"/>
            </a:br>
            <a:r>
              <a:rPr lang="en-US" b="1" dirty="0">
                <a:solidFill>
                  <a:schemeClr val="tx1">
                    <a:lumMod val="50000"/>
                    <a:lumOff val="50000"/>
                  </a:schemeClr>
                </a:solidFill>
              </a:rPr>
              <a:t>Images</a:t>
            </a:r>
          </a:p>
        </p:txBody>
      </p:sp>
    </p:spTree>
    <p:extLst>
      <p:ext uri="{BB962C8B-B14F-4D97-AF65-F5344CB8AC3E}">
        <p14:creationId xmlns:p14="http://schemas.microsoft.com/office/powerpoint/2010/main" val="7427042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198C828-549F-E0CF-E0C4-21BC47F9E775}"/>
              </a:ext>
            </a:extLst>
          </p:cNvPr>
          <p:cNvSpPr txBox="1"/>
          <p:nvPr/>
        </p:nvSpPr>
        <p:spPr>
          <a:xfrm>
            <a:off x="95763" y="6115732"/>
            <a:ext cx="6725165" cy="646331"/>
          </a:xfrm>
          <a:prstGeom prst="rect">
            <a:avLst/>
          </a:prstGeom>
          <a:noFill/>
        </p:spPr>
        <p:txBody>
          <a:bodyPr wrap="square">
            <a:spAutoFit/>
          </a:bodyPr>
          <a:lstStyle/>
          <a:p>
            <a:r>
              <a:rPr lang="en-US" dirty="0">
                <a:effectLst/>
              </a:rPr>
              <a:t>Making an AI </a:t>
            </a:r>
            <a:r>
              <a:rPr lang="en-US" dirty="0" err="1">
                <a:effectLst/>
              </a:rPr>
              <a:t>Onlyfans</a:t>
            </a:r>
            <a:r>
              <a:rPr lang="en-US" dirty="0">
                <a:effectLst/>
              </a:rPr>
              <a:t> with Computer Science – </a:t>
            </a:r>
            <a:r>
              <a:rPr lang="en-US" b="0" dirty="0">
                <a:effectLst/>
                <a:latin typeface="Roboto" panose="020F0502020204030204" pitchFamily="34" charset="0"/>
              </a:rPr>
              <a:t>Nang</a:t>
            </a:r>
            <a:br>
              <a:rPr lang="en-US" b="0" dirty="0">
                <a:effectLst/>
                <a:latin typeface="Roboto" panose="020F0502020204030204" pitchFamily="34" charset="0"/>
              </a:rPr>
            </a:br>
            <a:r>
              <a:rPr lang="en-US" b="0" dirty="0">
                <a:solidFill>
                  <a:schemeClr val="tx1">
                    <a:lumMod val="50000"/>
                    <a:lumOff val="50000"/>
                  </a:schemeClr>
                </a:solidFill>
                <a:effectLst/>
                <a:latin typeface="Roboto" panose="020F0502020204030204" pitchFamily="34" charset="0"/>
              </a:rPr>
              <a:t>https://</a:t>
            </a:r>
            <a:r>
              <a:rPr lang="en-US" b="0" dirty="0" err="1">
                <a:solidFill>
                  <a:schemeClr val="tx1">
                    <a:lumMod val="50000"/>
                    <a:lumOff val="50000"/>
                  </a:schemeClr>
                </a:solidFill>
                <a:effectLst/>
                <a:latin typeface="Roboto" panose="020F0502020204030204" pitchFamily="34" charset="0"/>
              </a:rPr>
              <a:t>youtu.be</a:t>
            </a:r>
            <a:r>
              <a:rPr lang="en-US" b="0" dirty="0">
                <a:solidFill>
                  <a:schemeClr val="tx1">
                    <a:lumMod val="50000"/>
                    <a:lumOff val="50000"/>
                  </a:schemeClr>
                </a:solidFill>
                <a:effectLst/>
                <a:latin typeface="Roboto" panose="020F0502020204030204" pitchFamily="34" charset="0"/>
              </a:rPr>
              <a:t>/nc9kq9ZkNV8?si=K_9JqwJ46j1B1Q6J&amp;t=314</a:t>
            </a:r>
          </a:p>
        </p:txBody>
      </p:sp>
      <p:pic>
        <p:nvPicPr>
          <p:cNvPr id="7" name="Picture 6">
            <a:extLst>
              <a:ext uri="{FF2B5EF4-FFF2-40B4-BE49-F238E27FC236}">
                <a16:creationId xmlns:a16="http://schemas.microsoft.com/office/drawing/2014/main" id="{38A6FB6A-9110-F57E-8AF0-8B038FD1F359}"/>
              </a:ext>
            </a:extLst>
          </p:cNvPr>
          <p:cNvPicPr>
            <a:picLocks noChangeAspect="1"/>
          </p:cNvPicPr>
          <p:nvPr/>
        </p:nvPicPr>
        <p:blipFill>
          <a:blip r:embed="rId3"/>
          <a:stretch>
            <a:fillRect/>
          </a:stretch>
        </p:blipFill>
        <p:spPr>
          <a:xfrm>
            <a:off x="-24178" y="0"/>
            <a:ext cx="12216178" cy="5660549"/>
          </a:xfrm>
          <a:prstGeom prst="rect">
            <a:avLst/>
          </a:prstGeom>
        </p:spPr>
      </p:pic>
    </p:spTree>
    <p:extLst>
      <p:ext uri="{BB962C8B-B14F-4D97-AF65-F5344CB8AC3E}">
        <p14:creationId xmlns:p14="http://schemas.microsoft.com/office/powerpoint/2010/main" val="3160161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A973A72-66AC-6237-A32A-BB937BF13A3D}"/>
              </a:ext>
            </a:extLst>
          </p:cNvPr>
          <p:cNvSpPr>
            <a:spLocks noGrp="1"/>
          </p:cNvSpPr>
          <p:nvPr>
            <p:ph type="title"/>
          </p:nvPr>
        </p:nvSpPr>
        <p:spPr>
          <a:xfrm>
            <a:off x="729049" y="2428704"/>
            <a:ext cx="10538254" cy="1325563"/>
          </a:xfrm>
        </p:spPr>
        <p:txBody>
          <a:bodyPr>
            <a:normAutofit/>
          </a:bodyPr>
          <a:lstStyle/>
          <a:p>
            <a:r>
              <a:rPr lang="en-US" b="1" dirty="0"/>
              <a:t>Huston JUG Logo</a:t>
            </a:r>
            <a:br>
              <a:rPr lang="en-US" b="1" dirty="0"/>
            </a:br>
            <a:r>
              <a:rPr lang="en-US" b="1" dirty="0">
                <a:solidFill>
                  <a:schemeClr val="tx1">
                    <a:lumMod val="50000"/>
                    <a:lumOff val="50000"/>
                  </a:schemeClr>
                </a:solidFill>
              </a:rPr>
              <a:t>Creating a Java User Group Logo</a:t>
            </a:r>
          </a:p>
        </p:txBody>
      </p:sp>
      <p:pic>
        <p:nvPicPr>
          <p:cNvPr id="5" name="Picture 4">
            <a:extLst>
              <a:ext uri="{FF2B5EF4-FFF2-40B4-BE49-F238E27FC236}">
                <a16:creationId xmlns:a16="http://schemas.microsoft.com/office/drawing/2014/main" id="{78128F83-195F-C704-B3F0-96C3E585F580}"/>
              </a:ext>
            </a:extLst>
          </p:cNvPr>
          <p:cNvPicPr>
            <a:picLocks noChangeAspect="1"/>
          </p:cNvPicPr>
          <p:nvPr/>
        </p:nvPicPr>
        <p:blipFill>
          <a:blip r:embed="rId2"/>
          <a:stretch>
            <a:fillRect/>
          </a:stretch>
        </p:blipFill>
        <p:spPr>
          <a:xfrm>
            <a:off x="8391455" y="3091485"/>
            <a:ext cx="2875848" cy="2693773"/>
          </a:xfrm>
          <a:prstGeom prst="rect">
            <a:avLst/>
          </a:prstGeom>
        </p:spPr>
      </p:pic>
      <p:cxnSp>
        <p:nvCxnSpPr>
          <p:cNvPr id="6" name="Straight Arrow Connector 5">
            <a:extLst>
              <a:ext uri="{FF2B5EF4-FFF2-40B4-BE49-F238E27FC236}">
                <a16:creationId xmlns:a16="http://schemas.microsoft.com/office/drawing/2014/main" id="{CBD9D5D0-F697-EBFC-B57B-FA52D05D4058}"/>
              </a:ext>
            </a:extLst>
          </p:cNvPr>
          <p:cNvCxnSpPr>
            <a:cxnSpLocks/>
          </p:cNvCxnSpPr>
          <p:nvPr/>
        </p:nvCxnSpPr>
        <p:spPr>
          <a:xfrm>
            <a:off x="7574692" y="4959179"/>
            <a:ext cx="1553862" cy="0"/>
          </a:xfrm>
          <a:prstGeom prst="straightConnector1">
            <a:avLst/>
          </a:prstGeom>
          <a:ln w="38100">
            <a:solidFill>
              <a:srgbClr val="FF0000"/>
            </a:solidFill>
            <a:tailEnd type="triangle"/>
          </a:ln>
          <a:effectLst>
            <a:glow rad="611300">
              <a:schemeClr val="bg1">
                <a:alpha val="86835"/>
              </a:schemeClr>
            </a:glow>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36481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73AC9B0-BF1C-FA87-4895-B9CCC1C33F56}"/>
              </a:ext>
            </a:extLst>
          </p:cNvPr>
          <p:cNvSpPr/>
          <p:nvPr/>
        </p:nvSpPr>
        <p:spPr>
          <a:xfrm>
            <a:off x="5517931" y="944652"/>
            <a:ext cx="252248" cy="555997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ChatGPT</a:t>
            </a:r>
            <a:endParaRPr lang="en-US" dirty="0"/>
          </a:p>
        </p:txBody>
      </p:sp>
      <p:sp>
        <p:nvSpPr>
          <p:cNvPr id="12" name="Rectangle 11">
            <a:extLst>
              <a:ext uri="{FF2B5EF4-FFF2-40B4-BE49-F238E27FC236}">
                <a16:creationId xmlns:a16="http://schemas.microsoft.com/office/drawing/2014/main" id="{50957F94-A281-CC1F-8B41-C603B3A398C7}"/>
              </a:ext>
            </a:extLst>
          </p:cNvPr>
          <p:cNvSpPr/>
          <p:nvPr/>
        </p:nvSpPr>
        <p:spPr>
          <a:xfrm>
            <a:off x="7809187" y="944652"/>
            <a:ext cx="252248" cy="555997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ChatGPT</a:t>
            </a:r>
            <a:endParaRPr lang="en-US" dirty="0"/>
          </a:p>
        </p:txBody>
      </p:sp>
      <p:sp>
        <p:nvSpPr>
          <p:cNvPr id="17" name="Hexagon 16">
            <a:extLst>
              <a:ext uri="{FF2B5EF4-FFF2-40B4-BE49-F238E27FC236}">
                <a16:creationId xmlns:a16="http://schemas.microsoft.com/office/drawing/2014/main" id="{FA96D078-4A75-AF52-A5A7-936F5EC50B69}"/>
              </a:ext>
            </a:extLst>
          </p:cNvPr>
          <p:cNvSpPr/>
          <p:nvPr/>
        </p:nvSpPr>
        <p:spPr>
          <a:xfrm>
            <a:off x="8282154" y="1402706"/>
            <a:ext cx="1818289" cy="441435"/>
          </a:xfrm>
          <a:prstGeom prst="hexag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Text</a:t>
            </a:r>
          </a:p>
        </p:txBody>
      </p:sp>
      <p:sp>
        <p:nvSpPr>
          <p:cNvPr id="24" name="Rectangle 23">
            <a:extLst>
              <a:ext uri="{FF2B5EF4-FFF2-40B4-BE49-F238E27FC236}">
                <a16:creationId xmlns:a16="http://schemas.microsoft.com/office/drawing/2014/main" id="{C6B66B7B-8A9A-45E9-A1A4-ADF998CDE356}"/>
              </a:ext>
            </a:extLst>
          </p:cNvPr>
          <p:cNvSpPr/>
          <p:nvPr/>
        </p:nvSpPr>
        <p:spPr>
          <a:xfrm>
            <a:off x="5517931" y="603068"/>
            <a:ext cx="2543504" cy="33761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ChatGPT</a:t>
            </a:r>
            <a:endParaRPr lang="en-US" dirty="0"/>
          </a:p>
        </p:txBody>
      </p:sp>
      <p:sp>
        <p:nvSpPr>
          <p:cNvPr id="25" name="Rectangle 24">
            <a:extLst>
              <a:ext uri="{FF2B5EF4-FFF2-40B4-BE49-F238E27FC236}">
                <a16:creationId xmlns:a16="http://schemas.microsoft.com/office/drawing/2014/main" id="{F2BFB72A-8B8E-60FC-36F0-54FC2E423E32}"/>
              </a:ext>
            </a:extLst>
          </p:cNvPr>
          <p:cNvSpPr/>
          <p:nvPr/>
        </p:nvSpPr>
        <p:spPr>
          <a:xfrm>
            <a:off x="5517931" y="6415073"/>
            <a:ext cx="2543504" cy="33761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ChatGPT</a:t>
            </a:r>
            <a:endParaRPr lang="en-US" dirty="0"/>
          </a:p>
        </p:txBody>
      </p:sp>
      <p:sp>
        <p:nvSpPr>
          <p:cNvPr id="38" name="Rounded Rectangle 37">
            <a:extLst>
              <a:ext uri="{FF2B5EF4-FFF2-40B4-BE49-F238E27FC236}">
                <a16:creationId xmlns:a16="http://schemas.microsoft.com/office/drawing/2014/main" id="{3B8E8D51-F560-D08F-46ED-72D4FE337020}"/>
              </a:ext>
            </a:extLst>
          </p:cNvPr>
          <p:cNvSpPr/>
          <p:nvPr/>
        </p:nvSpPr>
        <p:spPr>
          <a:xfrm>
            <a:off x="6072346" y="998057"/>
            <a:ext cx="1418897" cy="1250732"/>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LLM</a:t>
            </a:r>
            <a:endParaRPr lang="en-US" dirty="0"/>
          </a:p>
        </p:txBody>
      </p:sp>
      <p:sp>
        <p:nvSpPr>
          <p:cNvPr id="51" name="Pentagon 50">
            <a:extLst>
              <a:ext uri="{FF2B5EF4-FFF2-40B4-BE49-F238E27FC236}">
                <a16:creationId xmlns:a16="http://schemas.microsoft.com/office/drawing/2014/main" id="{99E5295E-93E8-8CCE-67F3-651736B1444B}"/>
              </a:ext>
            </a:extLst>
          </p:cNvPr>
          <p:cNvSpPr/>
          <p:nvPr/>
        </p:nvSpPr>
        <p:spPr>
          <a:xfrm>
            <a:off x="3233950" y="1339288"/>
            <a:ext cx="2125009" cy="568270"/>
          </a:xfrm>
          <a:prstGeom prst="homePlat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Review</a:t>
            </a:r>
          </a:p>
        </p:txBody>
      </p:sp>
      <p:sp>
        <p:nvSpPr>
          <p:cNvPr id="7" name="TextBox 6">
            <a:extLst>
              <a:ext uri="{FF2B5EF4-FFF2-40B4-BE49-F238E27FC236}">
                <a16:creationId xmlns:a16="http://schemas.microsoft.com/office/drawing/2014/main" id="{2FEB6C20-C985-8920-178C-57F9BDFA55D9}"/>
              </a:ext>
            </a:extLst>
          </p:cNvPr>
          <p:cNvSpPr txBox="1"/>
          <p:nvPr/>
        </p:nvSpPr>
        <p:spPr>
          <a:xfrm>
            <a:off x="2225330" y="2156939"/>
            <a:ext cx="2408454" cy="646331"/>
          </a:xfrm>
          <a:prstGeom prst="rect">
            <a:avLst/>
          </a:prstGeom>
          <a:noFill/>
        </p:spPr>
        <p:txBody>
          <a:bodyPr wrap="square">
            <a:spAutoFit/>
          </a:bodyPr>
          <a:lstStyle/>
          <a:p>
            <a:r>
              <a:rPr lang="en-US" b="0" i="0" dirty="0">
                <a:solidFill>
                  <a:srgbClr val="0D0D0D"/>
                </a:solidFill>
                <a:effectLst/>
                <a:highlight>
                  <a:srgbClr val="FFFFFF"/>
                </a:highlight>
                <a:latin typeface="Söhne"/>
              </a:rPr>
              <a:t>Please describe `duke` the java mascot</a:t>
            </a:r>
            <a:endParaRPr lang="en-US" dirty="0"/>
          </a:p>
        </p:txBody>
      </p:sp>
      <p:sp>
        <p:nvSpPr>
          <p:cNvPr id="22" name="TextBox 21">
            <a:extLst>
              <a:ext uri="{FF2B5EF4-FFF2-40B4-BE49-F238E27FC236}">
                <a16:creationId xmlns:a16="http://schemas.microsoft.com/office/drawing/2014/main" id="{4B3FDEA7-ADB4-849B-EB08-DC9DE231A1E9}"/>
              </a:ext>
            </a:extLst>
          </p:cNvPr>
          <p:cNvSpPr txBox="1"/>
          <p:nvPr/>
        </p:nvSpPr>
        <p:spPr>
          <a:xfrm>
            <a:off x="8282154" y="2021013"/>
            <a:ext cx="3190495" cy="1200329"/>
          </a:xfrm>
          <a:prstGeom prst="rect">
            <a:avLst/>
          </a:prstGeom>
          <a:noFill/>
        </p:spPr>
        <p:txBody>
          <a:bodyPr wrap="square">
            <a:spAutoFit/>
          </a:bodyPr>
          <a:lstStyle/>
          <a:p>
            <a:r>
              <a:rPr lang="en-US" b="0" i="0" dirty="0">
                <a:solidFill>
                  <a:srgbClr val="0D0D0D"/>
                </a:solidFill>
                <a:effectLst/>
                <a:highlight>
                  <a:srgbClr val="FFFFFF"/>
                </a:highlight>
                <a:latin typeface="Söhne"/>
              </a:rPr>
              <a:t>Duke is a small, friendly-looking cartoon character that represents the Java programming language. </a:t>
            </a:r>
            <a:endParaRPr lang="en-US" dirty="0"/>
          </a:p>
        </p:txBody>
      </p:sp>
      <p:sp>
        <p:nvSpPr>
          <p:cNvPr id="26" name="TextBox 25">
            <a:extLst>
              <a:ext uri="{FF2B5EF4-FFF2-40B4-BE49-F238E27FC236}">
                <a16:creationId xmlns:a16="http://schemas.microsoft.com/office/drawing/2014/main" id="{888F0F22-31C0-C144-CCCE-98B78ED85320}"/>
              </a:ext>
            </a:extLst>
          </p:cNvPr>
          <p:cNvSpPr txBox="1"/>
          <p:nvPr/>
        </p:nvSpPr>
        <p:spPr>
          <a:xfrm>
            <a:off x="2274696" y="3429532"/>
            <a:ext cx="2408454" cy="2862322"/>
          </a:xfrm>
          <a:prstGeom prst="rect">
            <a:avLst/>
          </a:prstGeom>
          <a:noFill/>
        </p:spPr>
        <p:txBody>
          <a:bodyPr wrap="square">
            <a:spAutoFit/>
          </a:bodyPr>
          <a:lstStyle/>
          <a:p>
            <a:r>
              <a:rPr lang="en-US" b="0" i="0" dirty="0">
                <a:solidFill>
                  <a:srgbClr val="0D0D0D"/>
                </a:solidFill>
                <a:effectLst/>
                <a:highlight>
                  <a:srgbClr val="FFFFFF"/>
                </a:highlight>
                <a:latin typeface="Söhne"/>
              </a:rPr>
              <a:t>Can you create me a logo for the Huston Java user group. I would like it to have a small, friendly-looking cartoon character that represents the Java programming language standing in front of an oil derrick</a:t>
            </a:r>
            <a:endParaRPr lang="en-US" dirty="0"/>
          </a:p>
        </p:txBody>
      </p:sp>
      <p:pic>
        <p:nvPicPr>
          <p:cNvPr id="2052" name="Picture 4" descr="The logo features a circular shape symbolizing unity and community. At its center, a friendly cartoon character embodies the Java programming language, smiling and dressed in a classic engineer or programmer outfit to signify technical expertise. This character stands in front of a stylized oil derrick, executed with bold lines and simple shapes to maintain recognizability while matching the cartoonish aesthetic. Above, &quot;HJUG&quot; is inscribed in a bold, modern font, signifying the Houston Java User Group. Beneath, &quot;Houston Java User Group&quot; is written in a smaller font for clarity. The color palette includes shades of green and blue to echo Houston's landscapes and skies, along with black and gray tones to nod to the oil industry, ensuring a cohesive and appealing design.">
            <a:extLst>
              <a:ext uri="{FF2B5EF4-FFF2-40B4-BE49-F238E27FC236}">
                <a16:creationId xmlns:a16="http://schemas.microsoft.com/office/drawing/2014/main" id="{AFC4A960-3D29-AA09-062C-700CF60454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33659" y="3636659"/>
            <a:ext cx="1966784" cy="1966784"/>
          </a:xfrm>
          <a:prstGeom prst="rect">
            <a:avLst/>
          </a:prstGeom>
          <a:noFill/>
          <a:extLst>
            <a:ext uri="{909E8E84-426E-40DD-AFC4-6F175D3DCCD1}">
              <a14:hiddenFill xmlns:a14="http://schemas.microsoft.com/office/drawing/2010/main">
                <a:solidFill>
                  <a:srgbClr val="FFFFFF"/>
                </a:solidFill>
              </a14:hiddenFill>
            </a:ext>
          </a:extLst>
        </p:spPr>
      </p:pic>
      <p:sp>
        <p:nvSpPr>
          <p:cNvPr id="27" name="Pentagon 26">
            <a:extLst>
              <a:ext uri="{FF2B5EF4-FFF2-40B4-BE49-F238E27FC236}">
                <a16:creationId xmlns:a16="http://schemas.microsoft.com/office/drawing/2014/main" id="{C9317378-E645-B47D-7D1F-D68CC6B3DCA6}"/>
              </a:ext>
            </a:extLst>
          </p:cNvPr>
          <p:cNvSpPr/>
          <p:nvPr/>
        </p:nvSpPr>
        <p:spPr>
          <a:xfrm>
            <a:off x="3233949" y="2768516"/>
            <a:ext cx="2125009" cy="568270"/>
          </a:xfrm>
          <a:prstGeom prst="homePlat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Iterative</a:t>
            </a:r>
          </a:p>
        </p:txBody>
      </p:sp>
      <p:sp>
        <p:nvSpPr>
          <p:cNvPr id="32" name="Rounded Rectangle 31">
            <a:extLst>
              <a:ext uri="{FF2B5EF4-FFF2-40B4-BE49-F238E27FC236}">
                <a16:creationId xmlns:a16="http://schemas.microsoft.com/office/drawing/2014/main" id="{D29CCB70-48C7-86B8-227D-83A3669644B7}"/>
              </a:ext>
            </a:extLst>
          </p:cNvPr>
          <p:cNvSpPr/>
          <p:nvPr/>
        </p:nvSpPr>
        <p:spPr>
          <a:xfrm>
            <a:off x="6077825" y="2359430"/>
            <a:ext cx="1418897" cy="1250732"/>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DALL·E 3</a:t>
            </a:r>
          </a:p>
        </p:txBody>
      </p:sp>
      <p:sp>
        <p:nvSpPr>
          <p:cNvPr id="33" name="Hexagon 32">
            <a:extLst>
              <a:ext uri="{FF2B5EF4-FFF2-40B4-BE49-F238E27FC236}">
                <a16:creationId xmlns:a16="http://schemas.microsoft.com/office/drawing/2014/main" id="{6C4811AF-1B9C-A555-763C-9F77458153E0}"/>
              </a:ext>
            </a:extLst>
          </p:cNvPr>
          <p:cNvSpPr/>
          <p:nvPr/>
        </p:nvSpPr>
        <p:spPr>
          <a:xfrm>
            <a:off x="8282154" y="3246657"/>
            <a:ext cx="1308079" cy="441435"/>
          </a:xfrm>
          <a:prstGeom prst="hexag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Images</a:t>
            </a:r>
          </a:p>
        </p:txBody>
      </p:sp>
    </p:spTree>
    <p:extLst>
      <p:ext uri="{BB962C8B-B14F-4D97-AF65-F5344CB8AC3E}">
        <p14:creationId xmlns:p14="http://schemas.microsoft.com/office/powerpoint/2010/main" val="3061513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0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7" grpId="0"/>
      <p:bldP spid="22" grpId="0"/>
      <p:bldP spid="26" grpId="0"/>
      <p:bldP spid="27" grpId="0" animBg="1"/>
      <p:bldP spid="33"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73AC9B0-BF1C-FA87-4895-B9CCC1C33F56}"/>
              </a:ext>
            </a:extLst>
          </p:cNvPr>
          <p:cNvSpPr/>
          <p:nvPr/>
        </p:nvSpPr>
        <p:spPr>
          <a:xfrm>
            <a:off x="5517931" y="944652"/>
            <a:ext cx="252248" cy="555997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ChatGPT</a:t>
            </a:r>
            <a:endParaRPr lang="en-US" dirty="0"/>
          </a:p>
        </p:txBody>
      </p:sp>
      <p:sp>
        <p:nvSpPr>
          <p:cNvPr id="12" name="Rectangle 11">
            <a:extLst>
              <a:ext uri="{FF2B5EF4-FFF2-40B4-BE49-F238E27FC236}">
                <a16:creationId xmlns:a16="http://schemas.microsoft.com/office/drawing/2014/main" id="{50957F94-A281-CC1F-8B41-C603B3A398C7}"/>
              </a:ext>
            </a:extLst>
          </p:cNvPr>
          <p:cNvSpPr/>
          <p:nvPr/>
        </p:nvSpPr>
        <p:spPr>
          <a:xfrm>
            <a:off x="7809187" y="944652"/>
            <a:ext cx="252248" cy="555997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ChatGPT</a:t>
            </a:r>
            <a:endParaRPr lang="en-US" dirty="0"/>
          </a:p>
        </p:txBody>
      </p:sp>
      <p:sp>
        <p:nvSpPr>
          <p:cNvPr id="24" name="Rectangle 23">
            <a:extLst>
              <a:ext uri="{FF2B5EF4-FFF2-40B4-BE49-F238E27FC236}">
                <a16:creationId xmlns:a16="http://schemas.microsoft.com/office/drawing/2014/main" id="{C6B66B7B-8A9A-45E9-A1A4-ADF998CDE356}"/>
              </a:ext>
            </a:extLst>
          </p:cNvPr>
          <p:cNvSpPr/>
          <p:nvPr/>
        </p:nvSpPr>
        <p:spPr>
          <a:xfrm>
            <a:off x="5517931" y="603068"/>
            <a:ext cx="2543504" cy="33761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ChatGPT</a:t>
            </a:r>
            <a:endParaRPr lang="en-US" dirty="0"/>
          </a:p>
        </p:txBody>
      </p:sp>
      <p:sp>
        <p:nvSpPr>
          <p:cNvPr id="25" name="Rectangle 24">
            <a:extLst>
              <a:ext uri="{FF2B5EF4-FFF2-40B4-BE49-F238E27FC236}">
                <a16:creationId xmlns:a16="http://schemas.microsoft.com/office/drawing/2014/main" id="{F2BFB72A-8B8E-60FC-36F0-54FC2E423E32}"/>
              </a:ext>
            </a:extLst>
          </p:cNvPr>
          <p:cNvSpPr/>
          <p:nvPr/>
        </p:nvSpPr>
        <p:spPr>
          <a:xfrm>
            <a:off x="5517931" y="6415073"/>
            <a:ext cx="2543504" cy="33761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ChatGPT</a:t>
            </a:r>
            <a:endParaRPr lang="en-US" dirty="0"/>
          </a:p>
        </p:txBody>
      </p:sp>
      <p:sp>
        <p:nvSpPr>
          <p:cNvPr id="38" name="Rounded Rectangle 37">
            <a:extLst>
              <a:ext uri="{FF2B5EF4-FFF2-40B4-BE49-F238E27FC236}">
                <a16:creationId xmlns:a16="http://schemas.microsoft.com/office/drawing/2014/main" id="{3B8E8D51-F560-D08F-46ED-72D4FE337020}"/>
              </a:ext>
            </a:extLst>
          </p:cNvPr>
          <p:cNvSpPr/>
          <p:nvPr/>
        </p:nvSpPr>
        <p:spPr>
          <a:xfrm>
            <a:off x="6072346" y="998057"/>
            <a:ext cx="1418897" cy="1250732"/>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LLM</a:t>
            </a:r>
            <a:endParaRPr lang="en-US" dirty="0"/>
          </a:p>
        </p:txBody>
      </p:sp>
      <p:sp>
        <p:nvSpPr>
          <p:cNvPr id="7" name="TextBox 6">
            <a:extLst>
              <a:ext uri="{FF2B5EF4-FFF2-40B4-BE49-F238E27FC236}">
                <a16:creationId xmlns:a16="http://schemas.microsoft.com/office/drawing/2014/main" id="{2FEB6C20-C985-8920-178C-57F9BDFA55D9}"/>
              </a:ext>
            </a:extLst>
          </p:cNvPr>
          <p:cNvSpPr txBox="1"/>
          <p:nvPr/>
        </p:nvSpPr>
        <p:spPr>
          <a:xfrm>
            <a:off x="1184578" y="1434368"/>
            <a:ext cx="4328984" cy="646331"/>
          </a:xfrm>
          <a:prstGeom prst="rect">
            <a:avLst/>
          </a:prstGeom>
          <a:noFill/>
        </p:spPr>
        <p:txBody>
          <a:bodyPr wrap="square">
            <a:spAutoFit/>
          </a:bodyPr>
          <a:lstStyle/>
          <a:p>
            <a:endParaRPr lang="en-US" b="0" i="0" dirty="0">
              <a:solidFill>
                <a:srgbClr val="0D0D0D"/>
              </a:solidFill>
              <a:effectLst/>
              <a:highlight>
                <a:srgbClr val="FFFFFF"/>
              </a:highlight>
              <a:latin typeface="Söhne"/>
            </a:endParaRPr>
          </a:p>
          <a:p>
            <a:r>
              <a:rPr lang="en-US" b="0" i="0" dirty="0">
                <a:solidFill>
                  <a:srgbClr val="0D0D0D"/>
                </a:solidFill>
                <a:effectLst/>
                <a:highlight>
                  <a:srgbClr val="FFFFFF"/>
                </a:highlight>
                <a:latin typeface="Söhne"/>
              </a:rPr>
              <a:t>can you give me the image id for this image</a:t>
            </a:r>
            <a:endParaRPr lang="en-US" dirty="0"/>
          </a:p>
        </p:txBody>
      </p:sp>
      <p:sp>
        <p:nvSpPr>
          <p:cNvPr id="27" name="Pentagon 26">
            <a:extLst>
              <a:ext uri="{FF2B5EF4-FFF2-40B4-BE49-F238E27FC236}">
                <a16:creationId xmlns:a16="http://schemas.microsoft.com/office/drawing/2014/main" id="{C9317378-E645-B47D-7D1F-D68CC6B3DCA6}"/>
              </a:ext>
            </a:extLst>
          </p:cNvPr>
          <p:cNvSpPr/>
          <p:nvPr/>
        </p:nvSpPr>
        <p:spPr>
          <a:xfrm>
            <a:off x="3222306" y="948447"/>
            <a:ext cx="2125009" cy="568270"/>
          </a:xfrm>
          <a:prstGeom prst="homePlat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Iterative</a:t>
            </a:r>
          </a:p>
        </p:txBody>
      </p:sp>
      <p:sp>
        <p:nvSpPr>
          <p:cNvPr id="32" name="Rounded Rectangle 31">
            <a:extLst>
              <a:ext uri="{FF2B5EF4-FFF2-40B4-BE49-F238E27FC236}">
                <a16:creationId xmlns:a16="http://schemas.microsoft.com/office/drawing/2014/main" id="{D29CCB70-48C7-86B8-227D-83A3669644B7}"/>
              </a:ext>
            </a:extLst>
          </p:cNvPr>
          <p:cNvSpPr/>
          <p:nvPr/>
        </p:nvSpPr>
        <p:spPr>
          <a:xfrm>
            <a:off x="6077825" y="2359430"/>
            <a:ext cx="1418897" cy="1250732"/>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DALL·E 3</a:t>
            </a:r>
          </a:p>
        </p:txBody>
      </p:sp>
      <p:sp>
        <p:nvSpPr>
          <p:cNvPr id="33" name="Hexagon 32">
            <a:extLst>
              <a:ext uri="{FF2B5EF4-FFF2-40B4-BE49-F238E27FC236}">
                <a16:creationId xmlns:a16="http://schemas.microsoft.com/office/drawing/2014/main" id="{6C4811AF-1B9C-A555-763C-9F77458153E0}"/>
              </a:ext>
            </a:extLst>
          </p:cNvPr>
          <p:cNvSpPr/>
          <p:nvPr/>
        </p:nvSpPr>
        <p:spPr>
          <a:xfrm>
            <a:off x="8282154" y="2356967"/>
            <a:ext cx="1308079" cy="441435"/>
          </a:xfrm>
          <a:prstGeom prst="hexag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Images</a:t>
            </a:r>
          </a:p>
        </p:txBody>
      </p:sp>
      <p:sp>
        <p:nvSpPr>
          <p:cNvPr id="4" name="TextBox 3">
            <a:extLst>
              <a:ext uri="{FF2B5EF4-FFF2-40B4-BE49-F238E27FC236}">
                <a16:creationId xmlns:a16="http://schemas.microsoft.com/office/drawing/2014/main" id="{E3E7E978-2357-BA1A-8C81-E508E3B8A00E}"/>
              </a:ext>
            </a:extLst>
          </p:cNvPr>
          <p:cNvSpPr txBox="1"/>
          <p:nvPr/>
        </p:nvSpPr>
        <p:spPr>
          <a:xfrm>
            <a:off x="8133659" y="1595855"/>
            <a:ext cx="3555833" cy="646331"/>
          </a:xfrm>
          <a:prstGeom prst="rect">
            <a:avLst/>
          </a:prstGeom>
          <a:noFill/>
        </p:spPr>
        <p:txBody>
          <a:bodyPr wrap="square">
            <a:spAutoFit/>
          </a:bodyPr>
          <a:lstStyle/>
          <a:p>
            <a:r>
              <a:rPr lang="en-US" b="0" i="0" dirty="0">
                <a:solidFill>
                  <a:srgbClr val="0D0D0D"/>
                </a:solidFill>
                <a:effectLst/>
                <a:highlight>
                  <a:srgbClr val="FFFFFF"/>
                </a:highlight>
                <a:latin typeface="Söhne"/>
              </a:rPr>
              <a:t>The image ID for this logo is </a:t>
            </a:r>
            <a:r>
              <a:rPr lang="en-US" b="1" i="0" dirty="0">
                <a:solidFill>
                  <a:srgbClr val="0D0D0D"/>
                </a:solidFill>
                <a:effectLst/>
                <a:highlight>
                  <a:srgbClr val="FFFFFF"/>
                </a:highlight>
                <a:latin typeface="Söhne"/>
              </a:rPr>
              <a:t>`</a:t>
            </a:r>
            <a:r>
              <a:rPr lang="en-US" b="1" dirty="0"/>
              <a:t>inRZXPkK4aviAVlE`</a:t>
            </a:r>
            <a:r>
              <a:rPr lang="en-US" b="0" i="0" dirty="0">
                <a:solidFill>
                  <a:srgbClr val="0D0D0D"/>
                </a:solidFill>
                <a:effectLst/>
                <a:highlight>
                  <a:srgbClr val="FFFFFF"/>
                </a:highlight>
                <a:latin typeface="Söhne"/>
              </a:rPr>
              <a:t>.</a:t>
            </a:r>
            <a:endParaRPr lang="en-US" dirty="0"/>
          </a:p>
        </p:txBody>
      </p:sp>
      <p:sp>
        <p:nvSpPr>
          <p:cNvPr id="6" name="Hexagon 5">
            <a:extLst>
              <a:ext uri="{FF2B5EF4-FFF2-40B4-BE49-F238E27FC236}">
                <a16:creationId xmlns:a16="http://schemas.microsoft.com/office/drawing/2014/main" id="{F713ACF7-5F74-3CB2-8668-E68E18147CFB}"/>
              </a:ext>
            </a:extLst>
          </p:cNvPr>
          <p:cNvSpPr/>
          <p:nvPr/>
        </p:nvSpPr>
        <p:spPr>
          <a:xfrm>
            <a:off x="8282154" y="998057"/>
            <a:ext cx="1818289" cy="441435"/>
          </a:xfrm>
          <a:prstGeom prst="hexag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Text</a:t>
            </a:r>
          </a:p>
        </p:txBody>
      </p:sp>
      <p:sp>
        <p:nvSpPr>
          <p:cNvPr id="9" name="Pentagon 8">
            <a:extLst>
              <a:ext uri="{FF2B5EF4-FFF2-40B4-BE49-F238E27FC236}">
                <a16:creationId xmlns:a16="http://schemas.microsoft.com/office/drawing/2014/main" id="{55BB8618-0A07-E1E0-001D-ED8149DD1F3A}"/>
              </a:ext>
            </a:extLst>
          </p:cNvPr>
          <p:cNvSpPr/>
          <p:nvPr/>
        </p:nvSpPr>
        <p:spPr>
          <a:xfrm>
            <a:off x="3241838" y="2230132"/>
            <a:ext cx="2125009" cy="568270"/>
          </a:xfrm>
          <a:prstGeom prst="homePlat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Iterative</a:t>
            </a:r>
          </a:p>
        </p:txBody>
      </p:sp>
      <p:sp>
        <p:nvSpPr>
          <p:cNvPr id="11" name="TextBox 10">
            <a:extLst>
              <a:ext uri="{FF2B5EF4-FFF2-40B4-BE49-F238E27FC236}">
                <a16:creationId xmlns:a16="http://schemas.microsoft.com/office/drawing/2014/main" id="{C527F688-1ABA-3BBA-863D-1369B1E09DA0}"/>
              </a:ext>
            </a:extLst>
          </p:cNvPr>
          <p:cNvSpPr txBox="1"/>
          <p:nvPr/>
        </p:nvSpPr>
        <p:spPr>
          <a:xfrm>
            <a:off x="629840" y="2893916"/>
            <a:ext cx="4821937" cy="646331"/>
          </a:xfrm>
          <a:prstGeom prst="rect">
            <a:avLst/>
          </a:prstGeom>
          <a:noFill/>
        </p:spPr>
        <p:txBody>
          <a:bodyPr wrap="square">
            <a:spAutoFit/>
          </a:bodyPr>
          <a:lstStyle/>
          <a:p>
            <a:r>
              <a:rPr lang="en-US" b="0" i="0" dirty="0">
                <a:solidFill>
                  <a:srgbClr val="0D0D0D"/>
                </a:solidFill>
                <a:effectLst/>
                <a:highlight>
                  <a:srgbClr val="FFFFFF"/>
                </a:highlight>
                <a:latin typeface="Söhne"/>
              </a:rPr>
              <a:t>can you redraw int the style of </a:t>
            </a:r>
            <a:r>
              <a:rPr lang="en-US" b="1" i="0" dirty="0">
                <a:solidFill>
                  <a:srgbClr val="0D0D0D"/>
                </a:solidFill>
                <a:effectLst/>
                <a:highlight>
                  <a:srgbClr val="FFFFFF"/>
                </a:highlight>
                <a:latin typeface="Söhne"/>
              </a:rPr>
              <a:t>inRZXPkK4aviAVlE</a:t>
            </a:r>
          </a:p>
          <a:p>
            <a:r>
              <a:rPr lang="en-US" b="0" i="0" dirty="0">
                <a:solidFill>
                  <a:srgbClr val="0D0D0D"/>
                </a:solidFill>
                <a:effectLst/>
                <a:highlight>
                  <a:srgbClr val="FFFFFF"/>
                </a:highlight>
                <a:latin typeface="Söhne"/>
              </a:rPr>
              <a:t> but without the person</a:t>
            </a:r>
            <a:endParaRPr lang="en-US" dirty="0"/>
          </a:p>
        </p:txBody>
      </p:sp>
      <p:pic>
        <p:nvPicPr>
          <p:cNvPr id="15" name="Picture 14" descr="A logo of a oil rig&#10;&#10;Description automatically generated">
            <a:extLst>
              <a:ext uri="{FF2B5EF4-FFF2-40B4-BE49-F238E27FC236}">
                <a16:creationId xmlns:a16="http://schemas.microsoft.com/office/drawing/2014/main" id="{D97DA8C0-004D-A918-2A32-E1F7E8391604}"/>
              </a:ext>
            </a:extLst>
          </p:cNvPr>
          <p:cNvPicPr>
            <a:picLocks noChangeAspect="1"/>
          </p:cNvPicPr>
          <p:nvPr/>
        </p:nvPicPr>
        <p:blipFill rotWithShape="1">
          <a:blip r:embed="rId3"/>
          <a:srcRect l="-21940" t="-2222" r="-15966" b="-5207"/>
          <a:stretch/>
        </p:blipFill>
        <p:spPr>
          <a:xfrm>
            <a:off x="7781111" y="2875417"/>
            <a:ext cx="2727283" cy="2124568"/>
          </a:xfrm>
          <a:prstGeom prst="rect">
            <a:avLst/>
          </a:prstGeom>
        </p:spPr>
      </p:pic>
      <p:pic>
        <p:nvPicPr>
          <p:cNvPr id="16" name="Picture 15">
            <a:extLst>
              <a:ext uri="{FF2B5EF4-FFF2-40B4-BE49-F238E27FC236}">
                <a16:creationId xmlns:a16="http://schemas.microsoft.com/office/drawing/2014/main" id="{584743CD-4D41-A5D4-E38B-9B951E545935}"/>
              </a:ext>
            </a:extLst>
          </p:cNvPr>
          <p:cNvPicPr>
            <a:picLocks noChangeAspect="1"/>
          </p:cNvPicPr>
          <p:nvPr/>
        </p:nvPicPr>
        <p:blipFill>
          <a:blip r:embed="rId4"/>
          <a:stretch>
            <a:fillRect/>
          </a:stretch>
        </p:blipFill>
        <p:spPr>
          <a:xfrm>
            <a:off x="10100443" y="3035546"/>
            <a:ext cx="1901723" cy="1781322"/>
          </a:xfrm>
          <a:prstGeom prst="rect">
            <a:avLst/>
          </a:prstGeom>
        </p:spPr>
      </p:pic>
    </p:spTree>
    <p:extLst>
      <p:ext uri="{BB962C8B-B14F-4D97-AF65-F5344CB8AC3E}">
        <p14:creationId xmlns:p14="http://schemas.microsoft.com/office/powerpoint/2010/main" val="74759193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4" grpId="0"/>
      <p:bldP spid="6" grpId="0" animBg="1"/>
      <p:bldP spid="9" grpId="0" animBg="1"/>
      <p:bldP spid="11"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8494F8A-0C3E-EFA2-D20B-7DD7608FD535}"/>
              </a:ext>
            </a:extLst>
          </p:cNvPr>
          <p:cNvPicPr>
            <a:picLocks noChangeAspect="1"/>
          </p:cNvPicPr>
          <p:nvPr/>
        </p:nvPicPr>
        <p:blipFill>
          <a:blip r:embed="rId2"/>
          <a:stretch>
            <a:fillRect/>
          </a:stretch>
        </p:blipFill>
        <p:spPr>
          <a:xfrm>
            <a:off x="-26809" y="753761"/>
            <a:ext cx="12216937" cy="5263979"/>
          </a:xfrm>
          <a:prstGeom prst="rect">
            <a:avLst/>
          </a:prstGeom>
        </p:spPr>
      </p:pic>
    </p:spTree>
    <p:extLst>
      <p:ext uri="{BB962C8B-B14F-4D97-AF65-F5344CB8AC3E}">
        <p14:creationId xmlns:p14="http://schemas.microsoft.com/office/powerpoint/2010/main" val="17501184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A973A72-66AC-6237-A32A-BB937BF13A3D}"/>
              </a:ext>
            </a:extLst>
          </p:cNvPr>
          <p:cNvSpPr>
            <a:spLocks noGrp="1"/>
          </p:cNvSpPr>
          <p:nvPr>
            <p:ph type="title"/>
          </p:nvPr>
        </p:nvSpPr>
        <p:spPr>
          <a:xfrm>
            <a:off x="729049" y="1210962"/>
            <a:ext cx="10538254" cy="4584357"/>
          </a:xfrm>
        </p:spPr>
        <p:txBody>
          <a:bodyPr>
            <a:normAutofit/>
          </a:bodyPr>
          <a:lstStyle/>
          <a:p>
            <a:r>
              <a:rPr lang="en-US" b="1" dirty="0"/>
              <a:t>Iterative Process</a:t>
            </a:r>
            <a:br>
              <a:rPr lang="en-US" b="1" dirty="0"/>
            </a:br>
            <a:br>
              <a:rPr lang="en-US" b="1" dirty="0"/>
            </a:br>
            <a:r>
              <a:rPr lang="en-US" b="1" dirty="0"/>
              <a:t>Image ID</a:t>
            </a:r>
            <a:br>
              <a:rPr lang="en-US" b="1" dirty="0"/>
            </a:br>
            <a:br>
              <a:rPr lang="en-US" b="1" dirty="0"/>
            </a:br>
            <a:r>
              <a:rPr lang="en-US" b="1" dirty="0"/>
              <a:t>Creating Pieces of the whole</a:t>
            </a:r>
            <a:br>
              <a:rPr lang="en-US" b="1" dirty="0"/>
            </a:br>
            <a:r>
              <a:rPr lang="en-US" sz="2800" b="1" dirty="0">
                <a:solidFill>
                  <a:schemeClr val="tx1">
                    <a:lumMod val="50000"/>
                    <a:lumOff val="50000"/>
                  </a:schemeClr>
                </a:solidFill>
              </a:rPr>
              <a:t>(Layout + Center Graphic)</a:t>
            </a:r>
            <a:endParaRPr lang="en-US" b="1" dirty="0">
              <a:solidFill>
                <a:schemeClr val="tx1">
                  <a:lumMod val="50000"/>
                  <a:lumOff val="50000"/>
                </a:schemeClr>
              </a:solidFill>
            </a:endParaRPr>
          </a:p>
        </p:txBody>
      </p:sp>
      <p:pic>
        <p:nvPicPr>
          <p:cNvPr id="5" name="Picture 4">
            <a:extLst>
              <a:ext uri="{FF2B5EF4-FFF2-40B4-BE49-F238E27FC236}">
                <a16:creationId xmlns:a16="http://schemas.microsoft.com/office/drawing/2014/main" id="{78128F83-195F-C704-B3F0-96C3E585F580}"/>
              </a:ext>
            </a:extLst>
          </p:cNvPr>
          <p:cNvPicPr>
            <a:picLocks noChangeAspect="1"/>
          </p:cNvPicPr>
          <p:nvPr/>
        </p:nvPicPr>
        <p:blipFill>
          <a:blip r:embed="rId2"/>
          <a:stretch>
            <a:fillRect/>
          </a:stretch>
        </p:blipFill>
        <p:spPr>
          <a:xfrm>
            <a:off x="8391455" y="1744598"/>
            <a:ext cx="2875848" cy="2693773"/>
          </a:xfrm>
          <a:prstGeom prst="rect">
            <a:avLst/>
          </a:prstGeom>
        </p:spPr>
      </p:pic>
    </p:spTree>
    <p:extLst>
      <p:ext uri="{BB962C8B-B14F-4D97-AF65-F5344CB8AC3E}">
        <p14:creationId xmlns:p14="http://schemas.microsoft.com/office/powerpoint/2010/main" val="34941973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A973A72-66AC-6237-A32A-BB937BF13A3D}"/>
              </a:ext>
            </a:extLst>
          </p:cNvPr>
          <p:cNvSpPr>
            <a:spLocks noGrp="1"/>
          </p:cNvSpPr>
          <p:nvPr>
            <p:ph type="title"/>
          </p:nvPr>
        </p:nvSpPr>
        <p:spPr>
          <a:xfrm>
            <a:off x="729049" y="2428704"/>
            <a:ext cx="10538254" cy="1325563"/>
          </a:xfrm>
        </p:spPr>
        <p:txBody>
          <a:bodyPr>
            <a:normAutofit/>
          </a:bodyPr>
          <a:lstStyle/>
          <a:p>
            <a:r>
              <a:rPr lang="en-US" b="1" dirty="0"/>
              <a:t>Iterative vs Single Shot</a:t>
            </a:r>
            <a:br>
              <a:rPr lang="en-US" b="1" dirty="0"/>
            </a:br>
            <a:r>
              <a:rPr lang="en-US" b="1" dirty="0">
                <a:solidFill>
                  <a:schemeClr val="tx1">
                    <a:lumMod val="50000"/>
                    <a:lumOff val="50000"/>
                  </a:schemeClr>
                </a:solidFill>
              </a:rPr>
              <a:t>Comparing results</a:t>
            </a:r>
          </a:p>
        </p:txBody>
      </p:sp>
    </p:spTree>
    <p:extLst>
      <p:ext uri="{BB962C8B-B14F-4D97-AF65-F5344CB8AC3E}">
        <p14:creationId xmlns:p14="http://schemas.microsoft.com/office/powerpoint/2010/main" val="15976465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graph showing different types of text&#10;&#10;Description automatically generated with medium confidence">
            <a:extLst>
              <a:ext uri="{FF2B5EF4-FFF2-40B4-BE49-F238E27FC236}">
                <a16:creationId xmlns:a16="http://schemas.microsoft.com/office/drawing/2014/main" id="{7886C650-A1C6-A57D-1AFC-4074B57AE4B4}"/>
              </a:ext>
            </a:extLst>
          </p:cNvPr>
          <p:cNvPicPr>
            <a:picLocks noChangeAspect="1"/>
          </p:cNvPicPr>
          <p:nvPr/>
        </p:nvPicPr>
        <p:blipFill>
          <a:blip r:embed="rId2"/>
          <a:stretch>
            <a:fillRect/>
          </a:stretch>
        </p:blipFill>
        <p:spPr>
          <a:xfrm>
            <a:off x="0" y="0"/>
            <a:ext cx="12192000" cy="6091832"/>
          </a:xfrm>
          <a:prstGeom prst="rect">
            <a:avLst/>
          </a:prstGeom>
        </p:spPr>
      </p:pic>
      <p:sp>
        <p:nvSpPr>
          <p:cNvPr id="5" name="TextBox 4">
            <a:extLst>
              <a:ext uri="{FF2B5EF4-FFF2-40B4-BE49-F238E27FC236}">
                <a16:creationId xmlns:a16="http://schemas.microsoft.com/office/drawing/2014/main" id="{00260A49-79A5-0DA1-07EE-4AEBBD0C94DD}"/>
              </a:ext>
            </a:extLst>
          </p:cNvPr>
          <p:cNvSpPr txBox="1"/>
          <p:nvPr/>
        </p:nvSpPr>
        <p:spPr>
          <a:xfrm>
            <a:off x="95763" y="6186906"/>
            <a:ext cx="6725165" cy="646331"/>
          </a:xfrm>
          <a:prstGeom prst="rect">
            <a:avLst/>
          </a:prstGeom>
          <a:noFill/>
        </p:spPr>
        <p:txBody>
          <a:bodyPr wrap="square">
            <a:spAutoFit/>
          </a:bodyPr>
          <a:lstStyle/>
          <a:p>
            <a:r>
              <a:rPr lang="en-US" dirty="0">
                <a:effectLst/>
              </a:rPr>
              <a:t>What's next for AI agentic workflows ft. Andrew Ng of AI Fund</a:t>
            </a:r>
            <a:br>
              <a:rPr lang="en-US" b="0" dirty="0">
                <a:effectLst/>
                <a:latin typeface="Roboto" panose="020F0502020204030204" pitchFamily="34" charset="0"/>
              </a:rPr>
            </a:br>
            <a:r>
              <a:rPr lang="en-US" b="0" dirty="0">
                <a:solidFill>
                  <a:schemeClr val="tx1">
                    <a:lumMod val="50000"/>
                    <a:lumOff val="50000"/>
                  </a:schemeClr>
                </a:solidFill>
                <a:effectLst/>
                <a:latin typeface="Roboto" panose="020F0502020204030204" pitchFamily="34" charset="0"/>
              </a:rPr>
              <a:t>https://</a:t>
            </a:r>
            <a:r>
              <a:rPr lang="en-US" b="0" dirty="0" err="1">
                <a:solidFill>
                  <a:schemeClr val="tx1">
                    <a:lumMod val="50000"/>
                    <a:lumOff val="50000"/>
                  </a:schemeClr>
                </a:solidFill>
                <a:effectLst/>
                <a:latin typeface="Roboto" panose="020F0502020204030204" pitchFamily="34" charset="0"/>
              </a:rPr>
              <a:t>youtu.be</a:t>
            </a:r>
            <a:r>
              <a:rPr lang="en-US" b="0" dirty="0">
                <a:solidFill>
                  <a:schemeClr val="tx1">
                    <a:lumMod val="50000"/>
                    <a:lumOff val="50000"/>
                  </a:schemeClr>
                </a:solidFill>
                <a:effectLst/>
                <a:latin typeface="Roboto" panose="020F0502020204030204" pitchFamily="34" charset="0"/>
              </a:rPr>
              <a:t>/sal78ACtGTc?si=Fnfogzue8nyLu4br&amp;t=189</a:t>
            </a:r>
          </a:p>
        </p:txBody>
      </p:sp>
      <p:grpSp>
        <p:nvGrpSpPr>
          <p:cNvPr id="20" name="Group 19">
            <a:extLst>
              <a:ext uri="{FF2B5EF4-FFF2-40B4-BE49-F238E27FC236}">
                <a16:creationId xmlns:a16="http://schemas.microsoft.com/office/drawing/2014/main" id="{BC10E14C-8484-DF7F-9129-283AB8BC62EB}"/>
              </a:ext>
            </a:extLst>
          </p:cNvPr>
          <p:cNvGrpSpPr/>
          <p:nvPr/>
        </p:nvGrpSpPr>
        <p:grpSpPr>
          <a:xfrm>
            <a:off x="1594022" y="2304510"/>
            <a:ext cx="4077729" cy="1921501"/>
            <a:chOff x="1594022" y="2304510"/>
            <a:chExt cx="4077729" cy="1921501"/>
          </a:xfrm>
        </p:grpSpPr>
        <p:sp>
          <p:nvSpPr>
            <p:cNvPr id="7" name="Right Brace 6">
              <a:extLst>
                <a:ext uri="{FF2B5EF4-FFF2-40B4-BE49-F238E27FC236}">
                  <a16:creationId xmlns:a16="http://schemas.microsoft.com/office/drawing/2014/main" id="{D4D22754-B2EA-FFDD-1616-2BD58AE4B70A}"/>
                </a:ext>
              </a:extLst>
            </p:cNvPr>
            <p:cNvSpPr/>
            <p:nvPr/>
          </p:nvSpPr>
          <p:spPr>
            <a:xfrm rot="16200000">
              <a:off x="3262184" y="636348"/>
              <a:ext cx="741405" cy="4077729"/>
            </a:xfrm>
            <a:prstGeom prst="rightBrace">
              <a:avLst/>
            </a:pr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9" name="Straight Connector 18">
              <a:extLst>
                <a:ext uri="{FF2B5EF4-FFF2-40B4-BE49-F238E27FC236}">
                  <a16:creationId xmlns:a16="http://schemas.microsoft.com/office/drawing/2014/main" id="{39E9402B-5CE6-B488-7838-96367E65D7FD}"/>
                </a:ext>
              </a:extLst>
            </p:cNvPr>
            <p:cNvCxnSpPr/>
            <p:nvPr/>
          </p:nvCxnSpPr>
          <p:spPr>
            <a:xfrm>
              <a:off x="5671751" y="3045915"/>
              <a:ext cx="0" cy="1180096"/>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grpSp>
      <p:cxnSp>
        <p:nvCxnSpPr>
          <p:cNvPr id="21" name="Straight Arrow Connector 20">
            <a:extLst>
              <a:ext uri="{FF2B5EF4-FFF2-40B4-BE49-F238E27FC236}">
                <a16:creationId xmlns:a16="http://schemas.microsoft.com/office/drawing/2014/main" id="{8B704363-CAD0-4F18-AF95-5FFC42EFBE90}"/>
              </a:ext>
            </a:extLst>
          </p:cNvPr>
          <p:cNvCxnSpPr>
            <a:cxnSpLocks/>
          </p:cNvCxnSpPr>
          <p:nvPr/>
        </p:nvCxnSpPr>
        <p:spPr>
          <a:xfrm>
            <a:off x="6008989" y="1892617"/>
            <a:ext cx="1022522" cy="1153298"/>
          </a:xfrm>
          <a:prstGeom prst="straightConnector1">
            <a:avLst/>
          </a:prstGeom>
          <a:ln w="38100">
            <a:solidFill>
              <a:srgbClr val="FF0000"/>
            </a:solidFill>
            <a:tailEnd type="triangle"/>
          </a:ln>
          <a:effectLst>
            <a:glow rad="611300">
              <a:schemeClr val="bg1">
                <a:alpha val="86835"/>
              </a:schemeClr>
            </a:glow>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20214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A973A72-66AC-6237-A32A-BB937BF13A3D}"/>
              </a:ext>
            </a:extLst>
          </p:cNvPr>
          <p:cNvSpPr>
            <a:spLocks noGrp="1"/>
          </p:cNvSpPr>
          <p:nvPr>
            <p:ph type="title"/>
          </p:nvPr>
        </p:nvSpPr>
        <p:spPr>
          <a:xfrm>
            <a:off x="729049" y="2428704"/>
            <a:ext cx="10538254" cy="1325563"/>
          </a:xfrm>
        </p:spPr>
        <p:txBody>
          <a:bodyPr>
            <a:normAutofit/>
          </a:bodyPr>
          <a:lstStyle/>
          <a:p>
            <a:r>
              <a:rPr lang="en-US" b="1" dirty="0"/>
              <a:t>Agile2024 Submission</a:t>
            </a:r>
            <a:br>
              <a:rPr lang="en-US" b="1" dirty="0"/>
            </a:br>
            <a:r>
              <a:rPr lang="en-US" b="1" dirty="0">
                <a:solidFill>
                  <a:schemeClr val="tx1">
                    <a:lumMod val="50000"/>
                    <a:lumOff val="50000"/>
                  </a:schemeClr>
                </a:solidFill>
              </a:rPr>
              <a:t>Using a ghost writer</a:t>
            </a:r>
          </a:p>
        </p:txBody>
      </p:sp>
    </p:spTree>
    <p:extLst>
      <p:ext uri="{BB962C8B-B14F-4D97-AF65-F5344CB8AC3E}">
        <p14:creationId xmlns:p14="http://schemas.microsoft.com/office/powerpoint/2010/main" val="17511302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vlc-record-2024-03-28-01h45m59s-Blue Eye Samurai 1x8 - Release by Wentworth_Miller-.mp4">
            <a:hlinkClick r:id="" action="ppaction://media"/>
            <a:extLst>
              <a:ext uri="{FF2B5EF4-FFF2-40B4-BE49-F238E27FC236}">
                <a16:creationId xmlns:a16="http://schemas.microsoft.com/office/drawing/2014/main" id="{96CA6621-C967-22FA-87B8-5CB4997AE826}"/>
              </a:ext>
            </a:extLst>
          </p:cNvPr>
          <p:cNvPicPr>
            <a:picLocks noChangeAspect="1"/>
          </p:cNvPicPr>
          <p:nvPr>
            <a:videoFile r:link="rId2"/>
            <p:extLst>
              <p:ext uri="{DAA4B4D4-6D71-4841-9C94-3DE7FCFB9230}">
                <p14:media xmlns:p14="http://schemas.microsoft.com/office/powerpoint/2010/main" r:link="rId1"/>
              </p:ext>
            </p:extLst>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3789973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470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73AC9B0-BF1C-FA87-4895-B9CCC1C33F56}"/>
              </a:ext>
            </a:extLst>
          </p:cNvPr>
          <p:cNvSpPr/>
          <p:nvPr/>
        </p:nvSpPr>
        <p:spPr>
          <a:xfrm>
            <a:off x="5517931" y="944652"/>
            <a:ext cx="252248" cy="555997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ChatGPT</a:t>
            </a:r>
            <a:endParaRPr lang="en-US" dirty="0"/>
          </a:p>
        </p:txBody>
      </p:sp>
      <p:sp>
        <p:nvSpPr>
          <p:cNvPr id="12" name="Rectangle 11">
            <a:extLst>
              <a:ext uri="{FF2B5EF4-FFF2-40B4-BE49-F238E27FC236}">
                <a16:creationId xmlns:a16="http://schemas.microsoft.com/office/drawing/2014/main" id="{50957F94-A281-CC1F-8B41-C603B3A398C7}"/>
              </a:ext>
            </a:extLst>
          </p:cNvPr>
          <p:cNvSpPr/>
          <p:nvPr/>
        </p:nvSpPr>
        <p:spPr>
          <a:xfrm>
            <a:off x="7809187" y="944652"/>
            <a:ext cx="252248" cy="555997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ChatGPT</a:t>
            </a:r>
            <a:endParaRPr lang="en-US" dirty="0"/>
          </a:p>
        </p:txBody>
      </p:sp>
      <p:sp>
        <p:nvSpPr>
          <p:cNvPr id="17" name="Hexagon 16">
            <a:extLst>
              <a:ext uri="{FF2B5EF4-FFF2-40B4-BE49-F238E27FC236}">
                <a16:creationId xmlns:a16="http://schemas.microsoft.com/office/drawing/2014/main" id="{FA96D078-4A75-AF52-A5A7-936F5EC50B69}"/>
              </a:ext>
            </a:extLst>
          </p:cNvPr>
          <p:cNvSpPr/>
          <p:nvPr/>
        </p:nvSpPr>
        <p:spPr>
          <a:xfrm>
            <a:off x="8282154" y="1402706"/>
            <a:ext cx="1818289" cy="441435"/>
          </a:xfrm>
          <a:prstGeom prst="hexag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Text</a:t>
            </a:r>
          </a:p>
        </p:txBody>
      </p:sp>
      <p:sp>
        <p:nvSpPr>
          <p:cNvPr id="24" name="Rectangle 23">
            <a:extLst>
              <a:ext uri="{FF2B5EF4-FFF2-40B4-BE49-F238E27FC236}">
                <a16:creationId xmlns:a16="http://schemas.microsoft.com/office/drawing/2014/main" id="{C6B66B7B-8A9A-45E9-A1A4-ADF998CDE356}"/>
              </a:ext>
            </a:extLst>
          </p:cNvPr>
          <p:cNvSpPr/>
          <p:nvPr/>
        </p:nvSpPr>
        <p:spPr>
          <a:xfrm>
            <a:off x="5517931" y="603068"/>
            <a:ext cx="2543504" cy="33761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ChatGPT</a:t>
            </a:r>
            <a:endParaRPr lang="en-US" dirty="0"/>
          </a:p>
        </p:txBody>
      </p:sp>
      <p:sp>
        <p:nvSpPr>
          <p:cNvPr id="25" name="Rectangle 24">
            <a:extLst>
              <a:ext uri="{FF2B5EF4-FFF2-40B4-BE49-F238E27FC236}">
                <a16:creationId xmlns:a16="http://schemas.microsoft.com/office/drawing/2014/main" id="{F2BFB72A-8B8E-60FC-36F0-54FC2E423E32}"/>
              </a:ext>
            </a:extLst>
          </p:cNvPr>
          <p:cNvSpPr/>
          <p:nvPr/>
        </p:nvSpPr>
        <p:spPr>
          <a:xfrm>
            <a:off x="5517931" y="6415073"/>
            <a:ext cx="2543504" cy="33761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ChatGPT</a:t>
            </a:r>
            <a:endParaRPr lang="en-US" dirty="0"/>
          </a:p>
        </p:txBody>
      </p:sp>
      <p:sp>
        <p:nvSpPr>
          <p:cNvPr id="38" name="Rounded Rectangle 37">
            <a:extLst>
              <a:ext uri="{FF2B5EF4-FFF2-40B4-BE49-F238E27FC236}">
                <a16:creationId xmlns:a16="http://schemas.microsoft.com/office/drawing/2014/main" id="{3B8E8D51-F560-D08F-46ED-72D4FE337020}"/>
              </a:ext>
            </a:extLst>
          </p:cNvPr>
          <p:cNvSpPr/>
          <p:nvPr/>
        </p:nvSpPr>
        <p:spPr>
          <a:xfrm>
            <a:off x="6072346" y="998057"/>
            <a:ext cx="1418897" cy="1250732"/>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LLM</a:t>
            </a:r>
            <a:endParaRPr lang="en-US" dirty="0"/>
          </a:p>
        </p:txBody>
      </p:sp>
      <p:sp>
        <p:nvSpPr>
          <p:cNvPr id="39" name="Pentagon 38">
            <a:extLst>
              <a:ext uri="{FF2B5EF4-FFF2-40B4-BE49-F238E27FC236}">
                <a16:creationId xmlns:a16="http://schemas.microsoft.com/office/drawing/2014/main" id="{714CAEDE-9AA3-873C-547D-F204C0460A99}"/>
              </a:ext>
            </a:extLst>
          </p:cNvPr>
          <p:cNvSpPr/>
          <p:nvPr/>
        </p:nvSpPr>
        <p:spPr>
          <a:xfrm>
            <a:off x="3246450" y="1339288"/>
            <a:ext cx="2125009" cy="568270"/>
          </a:xfrm>
          <a:prstGeom prst="homePlat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lumMod val="20000"/>
                    <a:lumOff val="80000"/>
                  </a:schemeClr>
                </a:solidFill>
              </a:rPr>
              <a:t>(Zero shot</a:t>
            </a:r>
            <a:r>
              <a:rPr lang="en-US" dirty="0">
                <a:solidFill>
                  <a:schemeClr val="tx1">
                    <a:lumMod val="50000"/>
                    <a:lumOff val="50000"/>
                  </a:schemeClr>
                </a:solidFill>
              </a:rPr>
              <a:t>)</a:t>
            </a:r>
            <a:r>
              <a:rPr lang="en-US" dirty="0"/>
              <a:t> Question</a:t>
            </a:r>
          </a:p>
        </p:txBody>
      </p:sp>
      <p:sp>
        <p:nvSpPr>
          <p:cNvPr id="3" name="TextBox 2">
            <a:extLst>
              <a:ext uri="{FF2B5EF4-FFF2-40B4-BE49-F238E27FC236}">
                <a16:creationId xmlns:a16="http://schemas.microsoft.com/office/drawing/2014/main" id="{B76BF725-8D4B-F5EA-0400-9D8DCFD1300A}"/>
              </a:ext>
            </a:extLst>
          </p:cNvPr>
          <p:cNvSpPr txBox="1"/>
          <p:nvPr/>
        </p:nvSpPr>
        <p:spPr>
          <a:xfrm>
            <a:off x="777023" y="2248789"/>
            <a:ext cx="4520189" cy="646331"/>
          </a:xfrm>
          <a:prstGeom prst="rect">
            <a:avLst/>
          </a:prstGeom>
          <a:noFill/>
        </p:spPr>
        <p:txBody>
          <a:bodyPr wrap="square">
            <a:spAutoFit/>
          </a:bodyPr>
          <a:lstStyle/>
          <a:p>
            <a:pPr algn="ctr"/>
            <a:r>
              <a:rPr lang="en-US" b="0" i="0" dirty="0">
                <a:solidFill>
                  <a:srgbClr val="0D0D0D"/>
                </a:solidFill>
                <a:effectLst/>
                <a:highlight>
                  <a:srgbClr val="FFFFFF"/>
                </a:highlight>
                <a:latin typeface="Söhne"/>
              </a:rPr>
              <a:t>Write me a session submission for agile 2024.</a:t>
            </a:r>
          </a:p>
          <a:p>
            <a:pPr algn="ctr"/>
            <a:r>
              <a:rPr lang="en-US" dirty="0">
                <a:solidFill>
                  <a:srgbClr val="0D0D0D"/>
                </a:solidFill>
                <a:highlight>
                  <a:srgbClr val="FFFFFF"/>
                </a:highlight>
                <a:latin typeface="Söhne"/>
              </a:rPr>
              <a:t>My talk is titled  "TDD with </a:t>
            </a:r>
            <a:r>
              <a:rPr lang="en-US" dirty="0" err="1">
                <a:solidFill>
                  <a:srgbClr val="0D0D0D"/>
                </a:solidFill>
                <a:highlight>
                  <a:srgbClr val="FFFFFF"/>
                </a:highlight>
                <a:latin typeface="Söhne"/>
              </a:rPr>
              <a:t>ChatGPT</a:t>
            </a:r>
            <a:r>
              <a:rPr lang="en-US" dirty="0">
                <a:solidFill>
                  <a:srgbClr val="0D0D0D"/>
                </a:solidFill>
                <a:highlight>
                  <a:srgbClr val="FFFFFF"/>
                </a:highlight>
                <a:latin typeface="Söhne"/>
              </a:rPr>
              <a:t>"</a:t>
            </a:r>
            <a:endParaRPr lang="en-US" dirty="0"/>
          </a:p>
        </p:txBody>
      </p:sp>
      <p:sp>
        <p:nvSpPr>
          <p:cNvPr id="5" name="Multiply 4">
            <a:extLst>
              <a:ext uri="{FF2B5EF4-FFF2-40B4-BE49-F238E27FC236}">
                <a16:creationId xmlns:a16="http://schemas.microsoft.com/office/drawing/2014/main" id="{EDF0C2A5-0B97-C5AD-B502-64386BEE0C77}"/>
              </a:ext>
            </a:extLst>
          </p:cNvPr>
          <p:cNvSpPr/>
          <p:nvPr/>
        </p:nvSpPr>
        <p:spPr>
          <a:xfrm>
            <a:off x="3752700" y="694495"/>
            <a:ext cx="6058188" cy="6058188"/>
          </a:xfrm>
          <a:prstGeom prst="mathMultiply">
            <a:avLst/>
          </a:prstGeom>
          <a:solidFill>
            <a:srgbClr val="C000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15361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73AC9B0-BF1C-FA87-4895-B9CCC1C33F56}"/>
              </a:ext>
            </a:extLst>
          </p:cNvPr>
          <p:cNvSpPr/>
          <p:nvPr/>
        </p:nvSpPr>
        <p:spPr>
          <a:xfrm>
            <a:off x="5517931" y="944652"/>
            <a:ext cx="252248" cy="555997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ChatGPT</a:t>
            </a:r>
            <a:endParaRPr lang="en-US" dirty="0"/>
          </a:p>
        </p:txBody>
      </p:sp>
      <p:sp>
        <p:nvSpPr>
          <p:cNvPr id="12" name="Rectangle 11">
            <a:extLst>
              <a:ext uri="{FF2B5EF4-FFF2-40B4-BE49-F238E27FC236}">
                <a16:creationId xmlns:a16="http://schemas.microsoft.com/office/drawing/2014/main" id="{50957F94-A281-CC1F-8B41-C603B3A398C7}"/>
              </a:ext>
            </a:extLst>
          </p:cNvPr>
          <p:cNvSpPr/>
          <p:nvPr/>
        </p:nvSpPr>
        <p:spPr>
          <a:xfrm>
            <a:off x="7809187" y="944652"/>
            <a:ext cx="252248" cy="555997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ChatGPT</a:t>
            </a:r>
            <a:endParaRPr lang="en-US" dirty="0"/>
          </a:p>
        </p:txBody>
      </p:sp>
      <p:sp>
        <p:nvSpPr>
          <p:cNvPr id="17" name="Hexagon 16">
            <a:extLst>
              <a:ext uri="{FF2B5EF4-FFF2-40B4-BE49-F238E27FC236}">
                <a16:creationId xmlns:a16="http://schemas.microsoft.com/office/drawing/2014/main" id="{FA96D078-4A75-AF52-A5A7-936F5EC50B69}"/>
              </a:ext>
            </a:extLst>
          </p:cNvPr>
          <p:cNvSpPr/>
          <p:nvPr/>
        </p:nvSpPr>
        <p:spPr>
          <a:xfrm>
            <a:off x="8282154" y="1402706"/>
            <a:ext cx="1818289" cy="441435"/>
          </a:xfrm>
          <a:prstGeom prst="hexag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Text</a:t>
            </a:r>
          </a:p>
        </p:txBody>
      </p:sp>
      <p:sp>
        <p:nvSpPr>
          <p:cNvPr id="24" name="Rectangle 23">
            <a:extLst>
              <a:ext uri="{FF2B5EF4-FFF2-40B4-BE49-F238E27FC236}">
                <a16:creationId xmlns:a16="http://schemas.microsoft.com/office/drawing/2014/main" id="{C6B66B7B-8A9A-45E9-A1A4-ADF998CDE356}"/>
              </a:ext>
            </a:extLst>
          </p:cNvPr>
          <p:cNvSpPr/>
          <p:nvPr/>
        </p:nvSpPr>
        <p:spPr>
          <a:xfrm>
            <a:off x="5517931" y="603068"/>
            <a:ext cx="2543504" cy="33761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ChatGPT</a:t>
            </a:r>
            <a:endParaRPr lang="en-US" dirty="0"/>
          </a:p>
        </p:txBody>
      </p:sp>
      <p:sp>
        <p:nvSpPr>
          <p:cNvPr id="25" name="Rectangle 24">
            <a:extLst>
              <a:ext uri="{FF2B5EF4-FFF2-40B4-BE49-F238E27FC236}">
                <a16:creationId xmlns:a16="http://schemas.microsoft.com/office/drawing/2014/main" id="{F2BFB72A-8B8E-60FC-36F0-54FC2E423E32}"/>
              </a:ext>
            </a:extLst>
          </p:cNvPr>
          <p:cNvSpPr/>
          <p:nvPr/>
        </p:nvSpPr>
        <p:spPr>
          <a:xfrm>
            <a:off x="5517931" y="6415073"/>
            <a:ext cx="2543504" cy="33761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ChatGPT</a:t>
            </a:r>
            <a:endParaRPr lang="en-US" dirty="0"/>
          </a:p>
        </p:txBody>
      </p:sp>
      <p:sp>
        <p:nvSpPr>
          <p:cNvPr id="38" name="Rounded Rectangle 37">
            <a:extLst>
              <a:ext uri="{FF2B5EF4-FFF2-40B4-BE49-F238E27FC236}">
                <a16:creationId xmlns:a16="http://schemas.microsoft.com/office/drawing/2014/main" id="{3B8E8D51-F560-D08F-46ED-72D4FE337020}"/>
              </a:ext>
            </a:extLst>
          </p:cNvPr>
          <p:cNvSpPr/>
          <p:nvPr/>
        </p:nvSpPr>
        <p:spPr>
          <a:xfrm>
            <a:off x="6072346" y="998057"/>
            <a:ext cx="1418897" cy="1250732"/>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LLM</a:t>
            </a:r>
            <a:endParaRPr lang="en-US" dirty="0"/>
          </a:p>
        </p:txBody>
      </p:sp>
      <p:sp>
        <p:nvSpPr>
          <p:cNvPr id="39" name="Pentagon 38">
            <a:extLst>
              <a:ext uri="{FF2B5EF4-FFF2-40B4-BE49-F238E27FC236}">
                <a16:creationId xmlns:a16="http://schemas.microsoft.com/office/drawing/2014/main" id="{714CAEDE-9AA3-873C-547D-F204C0460A99}"/>
              </a:ext>
            </a:extLst>
          </p:cNvPr>
          <p:cNvSpPr/>
          <p:nvPr/>
        </p:nvSpPr>
        <p:spPr>
          <a:xfrm>
            <a:off x="3246450" y="1339288"/>
            <a:ext cx="2125009" cy="568270"/>
          </a:xfrm>
          <a:prstGeom prst="homePlat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Interview</a:t>
            </a:r>
          </a:p>
        </p:txBody>
      </p:sp>
      <p:sp>
        <p:nvSpPr>
          <p:cNvPr id="3" name="TextBox 2">
            <a:extLst>
              <a:ext uri="{FF2B5EF4-FFF2-40B4-BE49-F238E27FC236}">
                <a16:creationId xmlns:a16="http://schemas.microsoft.com/office/drawing/2014/main" id="{B76BF725-8D4B-F5EA-0400-9D8DCFD1300A}"/>
              </a:ext>
            </a:extLst>
          </p:cNvPr>
          <p:cNvSpPr txBox="1"/>
          <p:nvPr/>
        </p:nvSpPr>
        <p:spPr>
          <a:xfrm>
            <a:off x="777023" y="2051079"/>
            <a:ext cx="4520189" cy="3416320"/>
          </a:xfrm>
          <a:prstGeom prst="rect">
            <a:avLst/>
          </a:prstGeom>
          <a:noFill/>
        </p:spPr>
        <p:txBody>
          <a:bodyPr wrap="square">
            <a:spAutoFit/>
          </a:bodyPr>
          <a:lstStyle/>
          <a:p>
            <a:r>
              <a:rPr lang="en-US" b="0" i="0" dirty="0">
                <a:solidFill>
                  <a:srgbClr val="0D0D0D"/>
                </a:solidFill>
                <a:effectLst/>
                <a:highlight>
                  <a:srgbClr val="FFFFFF"/>
                </a:highlight>
                <a:latin typeface="Söhne"/>
              </a:rPr>
              <a:t>I would like you to interview me about my session for agile 2024.</a:t>
            </a:r>
          </a:p>
          <a:p>
            <a:endParaRPr lang="en-US" b="0" i="0" dirty="0">
              <a:solidFill>
                <a:srgbClr val="0D0D0D"/>
              </a:solidFill>
              <a:effectLst/>
              <a:highlight>
                <a:srgbClr val="FFFFFF"/>
              </a:highlight>
              <a:latin typeface="Söhne"/>
            </a:endParaRPr>
          </a:p>
          <a:p>
            <a:r>
              <a:rPr lang="en-US" b="0" i="0" dirty="0">
                <a:solidFill>
                  <a:srgbClr val="0D0D0D"/>
                </a:solidFill>
                <a:effectLst/>
                <a:highlight>
                  <a:srgbClr val="FFFFFF"/>
                </a:highlight>
                <a:latin typeface="Söhne"/>
              </a:rPr>
              <a:t>1. Ask questions 1 at a time. </a:t>
            </a:r>
          </a:p>
          <a:p>
            <a:r>
              <a:rPr lang="en-US" b="0" i="0" dirty="0">
                <a:solidFill>
                  <a:srgbClr val="0D0D0D"/>
                </a:solidFill>
                <a:effectLst/>
                <a:highlight>
                  <a:srgbClr val="FFFFFF"/>
                </a:highlight>
                <a:latin typeface="Söhne"/>
              </a:rPr>
              <a:t>2. Keeping asking questions until you know enough to craft a session submission. </a:t>
            </a:r>
          </a:p>
          <a:p>
            <a:r>
              <a:rPr lang="en-US" dirty="0">
                <a:solidFill>
                  <a:srgbClr val="0D0D0D"/>
                </a:solidFill>
                <a:highlight>
                  <a:srgbClr val="FFFFFF"/>
                </a:highlight>
                <a:latin typeface="Söhne"/>
              </a:rPr>
              <a:t>3. </a:t>
            </a:r>
            <a:r>
              <a:rPr lang="en-US" b="0" i="0" dirty="0">
                <a:solidFill>
                  <a:srgbClr val="0D0D0D"/>
                </a:solidFill>
                <a:effectLst/>
                <a:highlight>
                  <a:srgbClr val="FFFFFF"/>
                </a:highlight>
                <a:latin typeface="Söhne"/>
              </a:rPr>
              <a:t>When you do say "I'm ready, is there anything else”</a:t>
            </a:r>
          </a:p>
          <a:p>
            <a:r>
              <a:rPr lang="en-US" dirty="0">
                <a:solidFill>
                  <a:srgbClr val="0D0D0D"/>
                </a:solidFill>
                <a:highlight>
                  <a:srgbClr val="FFFFFF"/>
                </a:highlight>
                <a:latin typeface="Söhne"/>
              </a:rPr>
              <a:t>4.</a:t>
            </a:r>
            <a:r>
              <a:rPr lang="en-US" b="0" i="0" dirty="0">
                <a:solidFill>
                  <a:srgbClr val="0D0D0D"/>
                </a:solidFill>
                <a:effectLst/>
                <a:highlight>
                  <a:srgbClr val="FFFFFF"/>
                </a:highlight>
                <a:latin typeface="Söhne"/>
              </a:rPr>
              <a:t> If this makes sense, start with the 1st question.</a:t>
            </a:r>
            <a:br>
              <a:rPr lang="en-US" b="0" i="0" dirty="0">
                <a:solidFill>
                  <a:srgbClr val="0D0D0D"/>
                </a:solidFill>
                <a:effectLst/>
                <a:highlight>
                  <a:srgbClr val="FFFFFF"/>
                </a:highlight>
                <a:latin typeface="Söhne"/>
              </a:rPr>
            </a:br>
            <a:endParaRPr lang="en-US" b="0" i="0" dirty="0">
              <a:solidFill>
                <a:srgbClr val="0D0D0D"/>
              </a:solidFill>
              <a:effectLst/>
              <a:highlight>
                <a:srgbClr val="FFFFFF"/>
              </a:highlight>
              <a:latin typeface="Söhne"/>
            </a:endParaRPr>
          </a:p>
          <a:p>
            <a:r>
              <a:rPr lang="en-US" dirty="0">
                <a:solidFill>
                  <a:srgbClr val="0D0D0D"/>
                </a:solidFill>
                <a:highlight>
                  <a:srgbClr val="FFFFFF"/>
                </a:highlight>
                <a:latin typeface="Söhne"/>
              </a:rPr>
              <a:t>My talk is titled  "TDD with </a:t>
            </a:r>
            <a:r>
              <a:rPr lang="en-US" dirty="0" err="1">
                <a:solidFill>
                  <a:srgbClr val="0D0D0D"/>
                </a:solidFill>
                <a:highlight>
                  <a:srgbClr val="FFFFFF"/>
                </a:highlight>
                <a:latin typeface="Söhne"/>
              </a:rPr>
              <a:t>ChatGPT</a:t>
            </a:r>
            <a:r>
              <a:rPr lang="en-US" dirty="0">
                <a:solidFill>
                  <a:srgbClr val="0D0D0D"/>
                </a:solidFill>
                <a:highlight>
                  <a:srgbClr val="FFFFFF"/>
                </a:highlight>
                <a:latin typeface="Söhne"/>
              </a:rPr>
              <a:t>"</a:t>
            </a:r>
            <a:endParaRPr lang="en-US" dirty="0"/>
          </a:p>
        </p:txBody>
      </p:sp>
      <p:sp>
        <p:nvSpPr>
          <p:cNvPr id="2" name="TextBox 1">
            <a:extLst>
              <a:ext uri="{FF2B5EF4-FFF2-40B4-BE49-F238E27FC236}">
                <a16:creationId xmlns:a16="http://schemas.microsoft.com/office/drawing/2014/main" id="{4719CA7B-CCB6-DC32-5C08-EC197B852537}"/>
              </a:ext>
            </a:extLst>
          </p:cNvPr>
          <p:cNvSpPr txBox="1"/>
          <p:nvPr/>
        </p:nvSpPr>
        <p:spPr>
          <a:xfrm>
            <a:off x="8282154" y="2154977"/>
            <a:ext cx="2245803" cy="369332"/>
          </a:xfrm>
          <a:prstGeom prst="rect">
            <a:avLst/>
          </a:prstGeom>
          <a:noFill/>
        </p:spPr>
        <p:txBody>
          <a:bodyPr wrap="square">
            <a:spAutoFit/>
          </a:bodyPr>
          <a:lstStyle/>
          <a:p>
            <a:r>
              <a:rPr lang="en-US" dirty="0">
                <a:solidFill>
                  <a:srgbClr val="0D0D0D"/>
                </a:solidFill>
                <a:highlight>
                  <a:srgbClr val="FFFFFF"/>
                </a:highlight>
                <a:latin typeface="Söhne"/>
              </a:rPr>
              <a:t>… 45 minutes later …</a:t>
            </a:r>
            <a:endParaRPr lang="en-US" dirty="0"/>
          </a:p>
        </p:txBody>
      </p:sp>
      <p:sp>
        <p:nvSpPr>
          <p:cNvPr id="4" name="TextBox 3">
            <a:extLst>
              <a:ext uri="{FF2B5EF4-FFF2-40B4-BE49-F238E27FC236}">
                <a16:creationId xmlns:a16="http://schemas.microsoft.com/office/drawing/2014/main" id="{78FDE116-1221-F49D-DBA2-FC48D90D3799}"/>
              </a:ext>
            </a:extLst>
          </p:cNvPr>
          <p:cNvSpPr txBox="1"/>
          <p:nvPr/>
        </p:nvSpPr>
        <p:spPr>
          <a:xfrm>
            <a:off x="8282153" y="2835145"/>
            <a:ext cx="2245803" cy="646331"/>
          </a:xfrm>
          <a:prstGeom prst="rect">
            <a:avLst/>
          </a:prstGeom>
          <a:noFill/>
        </p:spPr>
        <p:txBody>
          <a:bodyPr wrap="square">
            <a:spAutoFit/>
          </a:bodyPr>
          <a:lstStyle/>
          <a:p>
            <a:r>
              <a:rPr lang="en-US" dirty="0">
                <a:solidFill>
                  <a:srgbClr val="0D0D0D"/>
                </a:solidFill>
                <a:highlight>
                  <a:srgbClr val="FFFFFF"/>
                </a:highlight>
                <a:latin typeface="Söhne"/>
              </a:rPr>
              <a:t>…Here’s your session submission</a:t>
            </a:r>
            <a:endParaRPr lang="en-US" dirty="0"/>
          </a:p>
        </p:txBody>
      </p:sp>
      <p:sp>
        <p:nvSpPr>
          <p:cNvPr id="6" name="Pentagon 5">
            <a:extLst>
              <a:ext uri="{FF2B5EF4-FFF2-40B4-BE49-F238E27FC236}">
                <a16:creationId xmlns:a16="http://schemas.microsoft.com/office/drawing/2014/main" id="{33E8FF3F-3992-6189-F1F8-E2C10432747F}"/>
              </a:ext>
            </a:extLst>
          </p:cNvPr>
          <p:cNvSpPr/>
          <p:nvPr/>
        </p:nvSpPr>
        <p:spPr>
          <a:xfrm>
            <a:off x="3234093" y="5506993"/>
            <a:ext cx="2125009" cy="568270"/>
          </a:xfrm>
          <a:prstGeom prst="homePlat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Iterative</a:t>
            </a:r>
          </a:p>
        </p:txBody>
      </p:sp>
      <p:sp>
        <p:nvSpPr>
          <p:cNvPr id="9" name="TextBox 8">
            <a:extLst>
              <a:ext uri="{FF2B5EF4-FFF2-40B4-BE49-F238E27FC236}">
                <a16:creationId xmlns:a16="http://schemas.microsoft.com/office/drawing/2014/main" id="{1C3A3904-FF92-F390-CA0D-DEB5629E3085}"/>
              </a:ext>
            </a:extLst>
          </p:cNvPr>
          <p:cNvSpPr txBox="1"/>
          <p:nvPr/>
        </p:nvSpPr>
        <p:spPr>
          <a:xfrm>
            <a:off x="695575" y="6091907"/>
            <a:ext cx="4520189" cy="646331"/>
          </a:xfrm>
          <a:prstGeom prst="rect">
            <a:avLst/>
          </a:prstGeom>
          <a:noFill/>
        </p:spPr>
        <p:txBody>
          <a:bodyPr wrap="square">
            <a:spAutoFit/>
          </a:bodyPr>
          <a:lstStyle/>
          <a:p>
            <a:r>
              <a:rPr lang="en-US" dirty="0">
                <a:solidFill>
                  <a:srgbClr val="0D0D0D"/>
                </a:solidFill>
                <a:highlight>
                  <a:srgbClr val="FFFFFF"/>
                </a:highlight>
                <a:latin typeface="Söhne"/>
              </a:rPr>
              <a:t>Can you write it in the voice of </a:t>
            </a:r>
          </a:p>
          <a:p>
            <a:r>
              <a:rPr lang="en-US" b="1" dirty="0">
                <a:solidFill>
                  <a:srgbClr val="0D0D0D"/>
                </a:solidFill>
                <a:highlight>
                  <a:srgbClr val="FFFFFF"/>
                </a:highlight>
                <a:latin typeface="Söhne"/>
              </a:rPr>
              <a:t>“Llewellyn Falco”</a:t>
            </a:r>
            <a:endParaRPr lang="en-US" b="1" dirty="0"/>
          </a:p>
        </p:txBody>
      </p:sp>
    </p:spTree>
    <p:extLst>
      <p:ext uri="{BB962C8B-B14F-4D97-AF65-F5344CB8AC3E}">
        <p14:creationId xmlns:p14="http://schemas.microsoft.com/office/powerpoint/2010/main" val="2213470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 grpId="0"/>
      <p:bldP spid="4" grpId="0"/>
      <p:bldP spid="6" grpId="0" animBg="1"/>
      <p:bldP spid="9"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F8CF9D2-4CAE-7040-EFB4-3015DE83D6E7}"/>
              </a:ext>
            </a:extLst>
          </p:cNvPr>
          <p:cNvSpPr/>
          <p:nvPr/>
        </p:nvSpPr>
        <p:spPr>
          <a:xfrm>
            <a:off x="0" y="0"/>
            <a:ext cx="12192000" cy="6858000"/>
          </a:xfrm>
          <a:prstGeom prst="rect">
            <a:avLst/>
          </a:prstGeom>
          <a:solidFill>
            <a:srgbClr val="6488A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250F7CDA-188A-B440-547D-49D36673A568}"/>
              </a:ext>
            </a:extLst>
          </p:cNvPr>
          <p:cNvPicPr>
            <a:picLocks noChangeAspect="1"/>
          </p:cNvPicPr>
          <p:nvPr/>
        </p:nvPicPr>
        <p:blipFill>
          <a:blip r:embed="rId2"/>
          <a:stretch>
            <a:fillRect/>
          </a:stretch>
        </p:blipFill>
        <p:spPr>
          <a:xfrm>
            <a:off x="2853041" y="0"/>
            <a:ext cx="6485917" cy="6858000"/>
          </a:xfrm>
          <a:prstGeom prst="rect">
            <a:avLst/>
          </a:prstGeom>
        </p:spPr>
      </p:pic>
    </p:spTree>
    <p:extLst>
      <p:ext uri="{BB962C8B-B14F-4D97-AF65-F5344CB8AC3E}">
        <p14:creationId xmlns:p14="http://schemas.microsoft.com/office/powerpoint/2010/main" val="3706789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A973A72-66AC-6237-A32A-BB937BF13A3D}"/>
              </a:ext>
            </a:extLst>
          </p:cNvPr>
          <p:cNvSpPr>
            <a:spLocks noGrp="1"/>
          </p:cNvSpPr>
          <p:nvPr>
            <p:ph type="title"/>
          </p:nvPr>
        </p:nvSpPr>
        <p:spPr>
          <a:xfrm>
            <a:off x="729049" y="2428704"/>
            <a:ext cx="10538254" cy="1325563"/>
          </a:xfrm>
        </p:spPr>
        <p:txBody>
          <a:bodyPr>
            <a:normAutofit/>
          </a:bodyPr>
          <a:lstStyle/>
          <a:p>
            <a:r>
              <a:rPr lang="en-US" b="1" dirty="0"/>
              <a:t>Sample Data</a:t>
            </a:r>
            <a:br>
              <a:rPr lang="en-US" b="1" dirty="0"/>
            </a:br>
            <a:r>
              <a:rPr lang="en-US" b="1" dirty="0">
                <a:solidFill>
                  <a:schemeClr val="tx1">
                    <a:lumMod val="50000"/>
                    <a:lumOff val="50000"/>
                  </a:schemeClr>
                </a:solidFill>
              </a:rPr>
              <a:t>Total plausible scenarios</a:t>
            </a:r>
          </a:p>
        </p:txBody>
      </p:sp>
    </p:spTree>
    <p:extLst>
      <p:ext uri="{BB962C8B-B14F-4D97-AF65-F5344CB8AC3E}">
        <p14:creationId xmlns:p14="http://schemas.microsoft.com/office/powerpoint/2010/main" val="72400796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73AC9B0-BF1C-FA87-4895-B9CCC1C33F56}"/>
              </a:ext>
            </a:extLst>
          </p:cNvPr>
          <p:cNvSpPr/>
          <p:nvPr/>
        </p:nvSpPr>
        <p:spPr>
          <a:xfrm>
            <a:off x="5517931" y="944652"/>
            <a:ext cx="252248" cy="555997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ChatGPT</a:t>
            </a:r>
            <a:endParaRPr lang="en-US" dirty="0"/>
          </a:p>
        </p:txBody>
      </p:sp>
      <p:sp>
        <p:nvSpPr>
          <p:cNvPr id="12" name="Rectangle 11">
            <a:extLst>
              <a:ext uri="{FF2B5EF4-FFF2-40B4-BE49-F238E27FC236}">
                <a16:creationId xmlns:a16="http://schemas.microsoft.com/office/drawing/2014/main" id="{50957F94-A281-CC1F-8B41-C603B3A398C7}"/>
              </a:ext>
            </a:extLst>
          </p:cNvPr>
          <p:cNvSpPr/>
          <p:nvPr/>
        </p:nvSpPr>
        <p:spPr>
          <a:xfrm>
            <a:off x="7809187" y="944652"/>
            <a:ext cx="252248" cy="555997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ChatGPT</a:t>
            </a:r>
            <a:endParaRPr lang="en-US" dirty="0"/>
          </a:p>
        </p:txBody>
      </p:sp>
      <p:sp>
        <p:nvSpPr>
          <p:cNvPr id="17" name="Hexagon 16">
            <a:extLst>
              <a:ext uri="{FF2B5EF4-FFF2-40B4-BE49-F238E27FC236}">
                <a16:creationId xmlns:a16="http://schemas.microsoft.com/office/drawing/2014/main" id="{FA96D078-4A75-AF52-A5A7-936F5EC50B69}"/>
              </a:ext>
            </a:extLst>
          </p:cNvPr>
          <p:cNvSpPr/>
          <p:nvPr/>
        </p:nvSpPr>
        <p:spPr>
          <a:xfrm>
            <a:off x="8282154" y="1402706"/>
            <a:ext cx="1818289" cy="441435"/>
          </a:xfrm>
          <a:prstGeom prst="hexag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Markdown</a:t>
            </a:r>
          </a:p>
        </p:txBody>
      </p:sp>
      <p:sp>
        <p:nvSpPr>
          <p:cNvPr id="24" name="Rectangle 23">
            <a:extLst>
              <a:ext uri="{FF2B5EF4-FFF2-40B4-BE49-F238E27FC236}">
                <a16:creationId xmlns:a16="http://schemas.microsoft.com/office/drawing/2014/main" id="{C6B66B7B-8A9A-45E9-A1A4-ADF998CDE356}"/>
              </a:ext>
            </a:extLst>
          </p:cNvPr>
          <p:cNvSpPr/>
          <p:nvPr/>
        </p:nvSpPr>
        <p:spPr>
          <a:xfrm>
            <a:off x="5517931" y="603068"/>
            <a:ext cx="2543504" cy="33761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ChatGPT</a:t>
            </a:r>
            <a:endParaRPr lang="en-US" dirty="0"/>
          </a:p>
        </p:txBody>
      </p:sp>
      <p:sp>
        <p:nvSpPr>
          <p:cNvPr id="25" name="Rectangle 24">
            <a:extLst>
              <a:ext uri="{FF2B5EF4-FFF2-40B4-BE49-F238E27FC236}">
                <a16:creationId xmlns:a16="http://schemas.microsoft.com/office/drawing/2014/main" id="{F2BFB72A-8B8E-60FC-36F0-54FC2E423E32}"/>
              </a:ext>
            </a:extLst>
          </p:cNvPr>
          <p:cNvSpPr/>
          <p:nvPr/>
        </p:nvSpPr>
        <p:spPr>
          <a:xfrm>
            <a:off x="5517931" y="6415073"/>
            <a:ext cx="2543504" cy="33761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ChatGPT</a:t>
            </a:r>
            <a:endParaRPr lang="en-US" dirty="0"/>
          </a:p>
        </p:txBody>
      </p:sp>
      <p:sp>
        <p:nvSpPr>
          <p:cNvPr id="38" name="Rounded Rectangle 37">
            <a:extLst>
              <a:ext uri="{FF2B5EF4-FFF2-40B4-BE49-F238E27FC236}">
                <a16:creationId xmlns:a16="http://schemas.microsoft.com/office/drawing/2014/main" id="{3B8E8D51-F560-D08F-46ED-72D4FE337020}"/>
              </a:ext>
            </a:extLst>
          </p:cNvPr>
          <p:cNvSpPr/>
          <p:nvPr/>
        </p:nvSpPr>
        <p:spPr>
          <a:xfrm>
            <a:off x="6072346" y="998057"/>
            <a:ext cx="1418897" cy="1250732"/>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LLM</a:t>
            </a:r>
            <a:endParaRPr lang="en-US" dirty="0"/>
          </a:p>
        </p:txBody>
      </p:sp>
      <p:sp>
        <p:nvSpPr>
          <p:cNvPr id="39" name="Pentagon 38">
            <a:extLst>
              <a:ext uri="{FF2B5EF4-FFF2-40B4-BE49-F238E27FC236}">
                <a16:creationId xmlns:a16="http://schemas.microsoft.com/office/drawing/2014/main" id="{714CAEDE-9AA3-873C-547D-F204C0460A99}"/>
              </a:ext>
            </a:extLst>
          </p:cNvPr>
          <p:cNvSpPr/>
          <p:nvPr/>
        </p:nvSpPr>
        <p:spPr>
          <a:xfrm>
            <a:off x="3246450" y="1339288"/>
            <a:ext cx="2125009" cy="568270"/>
          </a:xfrm>
          <a:prstGeom prst="homePlat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Process</a:t>
            </a:r>
          </a:p>
        </p:txBody>
      </p:sp>
      <p:sp>
        <p:nvSpPr>
          <p:cNvPr id="3" name="TextBox 2">
            <a:extLst>
              <a:ext uri="{FF2B5EF4-FFF2-40B4-BE49-F238E27FC236}">
                <a16:creationId xmlns:a16="http://schemas.microsoft.com/office/drawing/2014/main" id="{B76BF725-8D4B-F5EA-0400-9D8DCFD1300A}"/>
              </a:ext>
            </a:extLst>
          </p:cNvPr>
          <p:cNvSpPr txBox="1"/>
          <p:nvPr/>
        </p:nvSpPr>
        <p:spPr>
          <a:xfrm>
            <a:off x="135925" y="2051079"/>
            <a:ext cx="5161288" cy="2092881"/>
          </a:xfrm>
          <a:prstGeom prst="rect">
            <a:avLst/>
          </a:prstGeom>
          <a:noFill/>
        </p:spPr>
        <p:txBody>
          <a:bodyPr wrap="square">
            <a:spAutoFit/>
          </a:bodyPr>
          <a:lstStyle/>
          <a:p>
            <a:r>
              <a:rPr lang="en-US" sz="2000" b="1" i="0" dirty="0">
                <a:solidFill>
                  <a:srgbClr val="0D0D0D"/>
                </a:solidFill>
                <a:effectLst/>
                <a:highlight>
                  <a:srgbClr val="FFFFFF"/>
                </a:highlight>
                <a:latin typeface="Söhne"/>
              </a:rPr>
              <a:t># your task</a:t>
            </a:r>
          </a:p>
          <a:p>
            <a:endParaRPr lang="en-US" sz="2000" b="1" i="0" dirty="0">
              <a:solidFill>
                <a:srgbClr val="0D0D0D"/>
              </a:solidFill>
              <a:effectLst/>
              <a:highlight>
                <a:srgbClr val="FFFFFF"/>
              </a:highlight>
              <a:latin typeface="Söhne"/>
            </a:endParaRPr>
          </a:p>
          <a:p>
            <a:r>
              <a:rPr lang="en-US" b="0" i="0" dirty="0">
                <a:solidFill>
                  <a:srgbClr val="0D0D0D"/>
                </a:solidFill>
                <a:effectLst/>
                <a:highlight>
                  <a:srgbClr val="FFFFFF"/>
                </a:highlight>
                <a:latin typeface="Söhne"/>
              </a:rPr>
              <a:t>I am going to give you a csv formatted data with many blank fields. </a:t>
            </a:r>
          </a:p>
          <a:p>
            <a:r>
              <a:rPr lang="en-US" b="0" i="0" dirty="0">
                <a:solidFill>
                  <a:srgbClr val="0D0D0D"/>
                </a:solidFill>
                <a:effectLst/>
                <a:highlight>
                  <a:srgbClr val="FFFFFF"/>
                </a:highlight>
                <a:latin typeface="Söhne"/>
              </a:rPr>
              <a:t>Please fill out this data with some fake sample data. </a:t>
            </a:r>
          </a:p>
          <a:p>
            <a:r>
              <a:rPr lang="en-US" b="0" i="0" dirty="0">
                <a:solidFill>
                  <a:srgbClr val="0D0D0D"/>
                </a:solidFill>
                <a:effectLst/>
                <a:highlight>
                  <a:srgbClr val="FFFFFF"/>
                </a:highlight>
                <a:latin typeface="Söhne"/>
              </a:rPr>
              <a:t>If you understand, please respond with "show me the data</a:t>
            </a:r>
            <a:endParaRPr lang="en-US" dirty="0"/>
          </a:p>
        </p:txBody>
      </p:sp>
      <p:sp>
        <p:nvSpPr>
          <p:cNvPr id="6" name="Pentagon 5">
            <a:extLst>
              <a:ext uri="{FF2B5EF4-FFF2-40B4-BE49-F238E27FC236}">
                <a16:creationId xmlns:a16="http://schemas.microsoft.com/office/drawing/2014/main" id="{33E8FF3F-3992-6189-F1F8-E2C10432747F}"/>
              </a:ext>
            </a:extLst>
          </p:cNvPr>
          <p:cNvSpPr/>
          <p:nvPr/>
        </p:nvSpPr>
        <p:spPr>
          <a:xfrm>
            <a:off x="3246450" y="4265528"/>
            <a:ext cx="2125009" cy="568270"/>
          </a:xfrm>
          <a:prstGeom prst="homePlat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Output Formatting</a:t>
            </a:r>
          </a:p>
        </p:txBody>
      </p:sp>
      <p:sp>
        <p:nvSpPr>
          <p:cNvPr id="9" name="TextBox 8">
            <a:extLst>
              <a:ext uri="{FF2B5EF4-FFF2-40B4-BE49-F238E27FC236}">
                <a16:creationId xmlns:a16="http://schemas.microsoft.com/office/drawing/2014/main" id="{1C3A3904-FF92-F390-CA0D-DEB5629E3085}"/>
              </a:ext>
            </a:extLst>
          </p:cNvPr>
          <p:cNvSpPr txBox="1"/>
          <p:nvPr/>
        </p:nvSpPr>
        <p:spPr>
          <a:xfrm>
            <a:off x="661365" y="4955366"/>
            <a:ext cx="4746207" cy="369332"/>
          </a:xfrm>
          <a:prstGeom prst="rect">
            <a:avLst/>
          </a:prstGeom>
          <a:noFill/>
        </p:spPr>
        <p:txBody>
          <a:bodyPr wrap="square">
            <a:spAutoFit/>
          </a:bodyPr>
          <a:lstStyle/>
          <a:p>
            <a:r>
              <a:rPr lang="en-US" dirty="0">
                <a:highlight>
                  <a:srgbClr val="FFFFFF"/>
                </a:highlight>
              </a:rPr>
              <a:t>can you give me it as a </a:t>
            </a:r>
            <a:r>
              <a:rPr lang="en-US" dirty="0" err="1">
                <a:highlight>
                  <a:srgbClr val="FFFFFF"/>
                </a:highlight>
              </a:rPr>
              <a:t>cvs</a:t>
            </a:r>
            <a:r>
              <a:rPr lang="en-US" dirty="0">
                <a:highlight>
                  <a:srgbClr val="FFFFFF"/>
                </a:highlight>
              </a:rPr>
              <a:t> file I can download</a:t>
            </a:r>
            <a:endParaRPr lang="en-US" b="1" dirty="0"/>
          </a:p>
        </p:txBody>
      </p:sp>
      <p:pic>
        <p:nvPicPr>
          <p:cNvPr id="5" name="Picture 4">
            <a:extLst>
              <a:ext uri="{FF2B5EF4-FFF2-40B4-BE49-F238E27FC236}">
                <a16:creationId xmlns:a16="http://schemas.microsoft.com/office/drawing/2014/main" id="{945BD145-10AD-D401-0D2F-32C747AA7CEA}"/>
              </a:ext>
            </a:extLst>
          </p:cNvPr>
          <p:cNvPicPr>
            <a:picLocks noChangeAspect="1"/>
          </p:cNvPicPr>
          <p:nvPr/>
        </p:nvPicPr>
        <p:blipFill>
          <a:blip r:embed="rId3"/>
          <a:stretch>
            <a:fillRect/>
          </a:stretch>
        </p:blipFill>
        <p:spPr>
          <a:xfrm>
            <a:off x="8282154" y="2051079"/>
            <a:ext cx="3272481" cy="2646922"/>
          </a:xfrm>
          <a:prstGeom prst="rect">
            <a:avLst/>
          </a:prstGeom>
          <a:ln>
            <a:solidFill>
              <a:schemeClr val="tx1"/>
            </a:solidFill>
          </a:ln>
          <a:effectLst>
            <a:outerShdw blurRad="50800" dist="38100" dir="2700000" algn="tl" rotWithShape="0">
              <a:prstClr val="black">
                <a:alpha val="40000"/>
              </a:prstClr>
            </a:outerShdw>
          </a:effectLst>
        </p:spPr>
      </p:pic>
      <p:sp>
        <p:nvSpPr>
          <p:cNvPr id="7" name="Rounded Rectangle 6">
            <a:extLst>
              <a:ext uri="{FF2B5EF4-FFF2-40B4-BE49-F238E27FC236}">
                <a16:creationId xmlns:a16="http://schemas.microsoft.com/office/drawing/2014/main" id="{09E1A8C0-9127-0D61-307B-51CB068881A9}"/>
              </a:ext>
            </a:extLst>
          </p:cNvPr>
          <p:cNvSpPr/>
          <p:nvPr/>
        </p:nvSpPr>
        <p:spPr>
          <a:xfrm>
            <a:off x="6043449" y="4330000"/>
            <a:ext cx="1418897" cy="1250732"/>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Python</a:t>
            </a:r>
          </a:p>
        </p:txBody>
      </p:sp>
    </p:spTree>
    <p:extLst>
      <p:ext uri="{BB962C8B-B14F-4D97-AF65-F5344CB8AC3E}">
        <p14:creationId xmlns:p14="http://schemas.microsoft.com/office/powerpoint/2010/main" val="2073164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6" grpId="0" animBg="1"/>
      <p:bldP spid="9"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243431B-B5E5-1587-D3F8-5BA79228B2A9}"/>
              </a:ext>
            </a:extLst>
          </p:cNvPr>
          <p:cNvPicPr>
            <a:picLocks noChangeAspect="1"/>
          </p:cNvPicPr>
          <p:nvPr/>
        </p:nvPicPr>
        <p:blipFill>
          <a:blip r:embed="rId2"/>
          <a:stretch>
            <a:fillRect/>
          </a:stretch>
        </p:blipFill>
        <p:spPr>
          <a:xfrm>
            <a:off x="1" y="0"/>
            <a:ext cx="12191999" cy="6858000"/>
          </a:xfrm>
          <a:prstGeom prst="rect">
            <a:avLst/>
          </a:prstGeom>
        </p:spPr>
      </p:pic>
      <p:cxnSp>
        <p:nvCxnSpPr>
          <p:cNvPr id="3" name="Straight Arrow Connector 2">
            <a:extLst>
              <a:ext uri="{FF2B5EF4-FFF2-40B4-BE49-F238E27FC236}">
                <a16:creationId xmlns:a16="http://schemas.microsoft.com/office/drawing/2014/main" id="{5E44ED66-D57E-FBAE-68B3-97F7F415F212}"/>
              </a:ext>
            </a:extLst>
          </p:cNvPr>
          <p:cNvCxnSpPr>
            <a:cxnSpLocks/>
          </p:cNvCxnSpPr>
          <p:nvPr/>
        </p:nvCxnSpPr>
        <p:spPr>
          <a:xfrm>
            <a:off x="-70535" y="941147"/>
            <a:ext cx="873725" cy="0"/>
          </a:xfrm>
          <a:prstGeom prst="straightConnector1">
            <a:avLst/>
          </a:prstGeom>
          <a:ln w="38100">
            <a:solidFill>
              <a:srgbClr val="FF0000"/>
            </a:solidFill>
            <a:tailEnd type="triangle"/>
          </a:ln>
          <a:effectLst>
            <a:glow rad="611300">
              <a:schemeClr val="bg1">
                <a:alpha val="86835"/>
              </a:schemeClr>
            </a:glow>
          </a:effectLst>
        </p:spPr>
        <p:style>
          <a:lnRef idx="2">
            <a:schemeClr val="accent1"/>
          </a:lnRef>
          <a:fillRef idx="0">
            <a:schemeClr val="accent1"/>
          </a:fillRef>
          <a:effectRef idx="1">
            <a:schemeClr val="accent1"/>
          </a:effectRef>
          <a:fontRef idx="minor">
            <a:schemeClr val="tx1"/>
          </a:fontRef>
        </p:style>
      </p:cxnSp>
      <p:cxnSp>
        <p:nvCxnSpPr>
          <p:cNvPr id="5" name="Straight Arrow Connector 4">
            <a:extLst>
              <a:ext uri="{FF2B5EF4-FFF2-40B4-BE49-F238E27FC236}">
                <a16:creationId xmlns:a16="http://schemas.microsoft.com/office/drawing/2014/main" id="{2AE35893-1FE9-FDD5-9658-1B48906F57CF}"/>
              </a:ext>
            </a:extLst>
          </p:cNvPr>
          <p:cNvCxnSpPr>
            <a:cxnSpLocks/>
          </p:cNvCxnSpPr>
          <p:nvPr/>
        </p:nvCxnSpPr>
        <p:spPr>
          <a:xfrm flipH="1">
            <a:off x="4996250" y="6542876"/>
            <a:ext cx="811426" cy="0"/>
          </a:xfrm>
          <a:prstGeom prst="straightConnector1">
            <a:avLst/>
          </a:prstGeom>
          <a:ln w="38100">
            <a:solidFill>
              <a:srgbClr val="FF0000"/>
            </a:solidFill>
            <a:tailEnd type="triangle"/>
          </a:ln>
          <a:effectLst>
            <a:glow rad="611300">
              <a:schemeClr val="bg1">
                <a:alpha val="86835"/>
              </a:schemeClr>
            </a:glow>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86818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A973A72-66AC-6237-A32A-BB937BF13A3D}"/>
              </a:ext>
            </a:extLst>
          </p:cNvPr>
          <p:cNvSpPr>
            <a:spLocks noGrp="1"/>
          </p:cNvSpPr>
          <p:nvPr>
            <p:ph type="title"/>
          </p:nvPr>
        </p:nvSpPr>
        <p:spPr>
          <a:xfrm>
            <a:off x="729049" y="2428704"/>
            <a:ext cx="10538254" cy="1325563"/>
          </a:xfrm>
        </p:spPr>
        <p:txBody>
          <a:bodyPr>
            <a:normAutofit/>
          </a:bodyPr>
          <a:lstStyle/>
          <a:p>
            <a:r>
              <a:rPr lang="en-US" b="1" dirty="0"/>
              <a:t>Mermaid Diagrams</a:t>
            </a:r>
            <a:br>
              <a:rPr lang="en-US" b="1" dirty="0"/>
            </a:br>
            <a:r>
              <a:rPr lang="en-US" b="1" dirty="0">
                <a:solidFill>
                  <a:schemeClr val="tx1">
                    <a:lumMod val="50000"/>
                    <a:lumOff val="50000"/>
                  </a:schemeClr>
                </a:solidFill>
              </a:rPr>
              <a:t>Text + Relationships</a:t>
            </a:r>
          </a:p>
        </p:txBody>
      </p:sp>
    </p:spTree>
    <p:extLst>
      <p:ext uri="{BB962C8B-B14F-4D97-AF65-F5344CB8AC3E}">
        <p14:creationId xmlns:p14="http://schemas.microsoft.com/office/powerpoint/2010/main" val="414680376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Mermaid JS diagram">
            <a:extLst>
              <a:ext uri="{FF2B5EF4-FFF2-40B4-BE49-F238E27FC236}">
                <a16:creationId xmlns:a16="http://schemas.microsoft.com/office/drawing/2014/main" id="{FA6DB4AE-720D-63EB-7A79-8576A868F0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99627" y="703373"/>
            <a:ext cx="5492374" cy="5478423"/>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a:extLst>
              <a:ext uri="{FF2B5EF4-FFF2-40B4-BE49-F238E27FC236}">
                <a16:creationId xmlns:a16="http://schemas.microsoft.com/office/drawing/2014/main" id="{DD22E288-2F8B-A6AF-7266-7A6922387399}"/>
              </a:ext>
            </a:extLst>
          </p:cNvPr>
          <p:cNvGrpSpPr/>
          <p:nvPr/>
        </p:nvGrpSpPr>
        <p:grpSpPr>
          <a:xfrm>
            <a:off x="145191" y="576387"/>
            <a:ext cx="6613955" cy="5716622"/>
            <a:chOff x="145191" y="576387"/>
            <a:chExt cx="6613955" cy="5716622"/>
          </a:xfrm>
        </p:grpSpPr>
        <p:sp>
          <p:nvSpPr>
            <p:cNvPr id="5" name="Rectangle 4">
              <a:extLst>
                <a:ext uri="{FF2B5EF4-FFF2-40B4-BE49-F238E27FC236}">
                  <a16:creationId xmlns:a16="http://schemas.microsoft.com/office/drawing/2014/main" id="{73CF2B11-E70C-7066-B8B0-327FACBC1CEE}"/>
                </a:ext>
              </a:extLst>
            </p:cNvPr>
            <p:cNvSpPr/>
            <p:nvPr/>
          </p:nvSpPr>
          <p:spPr>
            <a:xfrm>
              <a:off x="145191" y="576387"/>
              <a:ext cx="6082613" cy="5716622"/>
            </a:xfrm>
            <a:prstGeom prst="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10E3511D-74C6-80D9-BF0E-74A01FBA1E52}"/>
                </a:ext>
              </a:extLst>
            </p:cNvPr>
            <p:cNvSpPr txBox="1"/>
            <p:nvPr/>
          </p:nvSpPr>
          <p:spPr>
            <a:xfrm>
              <a:off x="145192" y="689788"/>
              <a:ext cx="6613954" cy="5478423"/>
            </a:xfrm>
            <a:prstGeom prst="rect">
              <a:avLst/>
            </a:prstGeom>
            <a:noFill/>
          </p:spPr>
          <p:txBody>
            <a:bodyPr wrap="square">
              <a:spAutoFit/>
            </a:bodyPr>
            <a:lstStyle/>
            <a:p>
              <a:r>
                <a:rPr lang="en-US" sz="1400" dirty="0">
                  <a:latin typeface="Fira Code" panose="020B0809050000020004" pitchFamily="49" charset="0"/>
                  <a:ea typeface="Fira Code" panose="020B0809050000020004" pitchFamily="49" charset="0"/>
                </a:rPr>
                <a:t>graph TD </a:t>
              </a:r>
            </a:p>
            <a:p>
              <a:r>
                <a:rPr lang="en-US" sz="1400" dirty="0">
                  <a:latin typeface="Fira Code" panose="020B0809050000020004" pitchFamily="49" charset="0"/>
                  <a:ea typeface="Fira Code" panose="020B0809050000020004" pitchFamily="49" charset="0"/>
                </a:rPr>
                <a:t>    Bat(</a:t>
              </a:r>
              <a:r>
                <a:rPr lang="en-US" sz="1400" dirty="0" err="1">
                  <a:latin typeface="Fira Code" panose="020B0809050000020004" pitchFamily="49" charset="0"/>
                  <a:ea typeface="Fira Code" panose="020B0809050000020004" pitchFamily="49" charset="0"/>
                </a:rPr>
                <a:t>fa:fa-car-battery</a:t>
              </a:r>
              <a:r>
                <a:rPr lang="en-US" sz="1400" dirty="0">
                  <a:latin typeface="Fira Code" panose="020B0809050000020004" pitchFamily="49" charset="0"/>
                  <a:ea typeface="Fira Code" panose="020B0809050000020004" pitchFamily="49" charset="0"/>
                </a:rPr>
                <a:t> Batteries) --&gt;|150a 50mm| </a:t>
              </a:r>
              <a:r>
                <a:rPr lang="en-US" sz="1400" dirty="0" err="1">
                  <a:latin typeface="Fira Code" panose="020B0809050000020004" pitchFamily="49" charset="0"/>
                  <a:ea typeface="Fira Code" panose="020B0809050000020004" pitchFamily="49" charset="0"/>
                </a:rPr>
                <a:t>ShutOff</a:t>
              </a:r>
              <a:r>
                <a:rPr lang="en-US" sz="1400" dirty="0">
                  <a:latin typeface="Fira Code" panose="020B0809050000020004" pitchFamily="49" charset="0"/>
                  <a:ea typeface="Fira Code" panose="020B0809050000020004" pitchFamily="49" charset="0"/>
                </a:rPr>
                <a:t> </a:t>
              </a:r>
            </a:p>
            <a:p>
              <a:r>
                <a:rPr lang="en-US" sz="1400" dirty="0">
                  <a:latin typeface="Fira Code" panose="020B0809050000020004" pitchFamily="49" charset="0"/>
                  <a:ea typeface="Fira Code" panose="020B0809050000020004" pitchFamily="49" charset="0"/>
                </a:rPr>
                <a:t>    Bat --&gt;|150a 50mm| Shunt </a:t>
              </a:r>
            </a:p>
            <a:p>
              <a:r>
                <a:rPr lang="en-US" sz="1400" dirty="0">
                  <a:latin typeface="Fira Code" panose="020B0809050000020004" pitchFamily="49" charset="0"/>
                  <a:ea typeface="Fira Code" panose="020B0809050000020004" pitchFamily="49" charset="0"/>
                </a:rPr>
                <a:t> </a:t>
              </a:r>
            </a:p>
            <a:p>
              <a:r>
                <a:rPr lang="en-US" sz="1400" dirty="0">
                  <a:latin typeface="Fira Code" panose="020B0809050000020004" pitchFamily="49" charset="0"/>
                  <a:ea typeface="Fira Code" panose="020B0809050000020004" pitchFamily="49" charset="0"/>
                </a:rPr>
                <a:t>    </a:t>
              </a:r>
              <a:r>
                <a:rPr lang="en-US" sz="1400" dirty="0" err="1">
                  <a:latin typeface="Fira Code" panose="020B0809050000020004" pitchFamily="49" charset="0"/>
                  <a:ea typeface="Fira Code" panose="020B0809050000020004" pitchFamily="49" charset="0"/>
                </a:rPr>
                <a:t>ShutOff</a:t>
              </a:r>
              <a:r>
                <a:rPr lang="en-US" sz="1400" dirty="0">
                  <a:latin typeface="Fira Code" panose="020B0809050000020004" pitchFamily="49" charset="0"/>
                  <a:ea typeface="Fira Code" panose="020B0809050000020004" pitchFamily="49" charset="0"/>
                </a:rPr>
                <a:t>[Shut Off] --&gt;|150a 50mm| </a:t>
              </a:r>
              <a:r>
                <a:rPr lang="en-US" sz="1400" dirty="0" err="1">
                  <a:latin typeface="Fira Code" panose="020B0809050000020004" pitchFamily="49" charset="0"/>
                  <a:ea typeface="Fira Code" panose="020B0809050000020004" pitchFamily="49" charset="0"/>
                </a:rPr>
                <a:t>BusPos</a:t>
              </a:r>
              <a:r>
                <a:rPr lang="en-US" sz="1400" dirty="0">
                  <a:latin typeface="Fira Code" panose="020B0809050000020004" pitchFamily="49" charset="0"/>
                  <a:ea typeface="Fira Code" panose="020B0809050000020004" pitchFamily="49" charset="0"/>
                </a:rPr>
                <a:t>[Bus Bar +] </a:t>
              </a:r>
            </a:p>
            <a:p>
              <a:r>
                <a:rPr lang="en-US" sz="1400" dirty="0">
                  <a:latin typeface="Fira Code" panose="020B0809050000020004" pitchFamily="49" charset="0"/>
                  <a:ea typeface="Fira Code" panose="020B0809050000020004" pitchFamily="49" charset="0"/>
                </a:rPr>
                <a:t> </a:t>
              </a:r>
            </a:p>
            <a:p>
              <a:r>
                <a:rPr lang="en-US" sz="1400" dirty="0">
                  <a:latin typeface="Fira Code" panose="020B0809050000020004" pitchFamily="49" charset="0"/>
                  <a:ea typeface="Fira Code" panose="020B0809050000020004" pitchFamily="49" charset="0"/>
                </a:rPr>
                <a:t>    Shunt --&gt;|150a 50mm| </a:t>
              </a:r>
              <a:r>
                <a:rPr lang="en-US" sz="1400" dirty="0" err="1">
                  <a:latin typeface="Fira Code" panose="020B0809050000020004" pitchFamily="49" charset="0"/>
                  <a:ea typeface="Fira Code" panose="020B0809050000020004" pitchFamily="49" charset="0"/>
                </a:rPr>
                <a:t>BusNeg</a:t>
              </a:r>
              <a:r>
                <a:rPr lang="en-US" sz="1400" dirty="0">
                  <a:latin typeface="Fira Code" panose="020B0809050000020004" pitchFamily="49" charset="0"/>
                  <a:ea typeface="Fira Code" panose="020B0809050000020004" pitchFamily="49" charset="0"/>
                </a:rPr>
                <a:t>[Bus Bar -] </a:t>
              </a:r>
            </a:p>
            <a:p>
              <a:r>
                <a:rPr lang="en-US" sz="1400" dirty="0">
                  <a:latin typeface="Fira Code" panose="020B0809050000020004" pitchFamily="49" charset="0"/>
                  <a:ea typeface="Fira Code" panose="020B0809050000020004" pitchFamily="49" charset="0"/>
                </a:rPr>
                <a:t> </a:t>
              </a:r>
            </a:p>
            <a:p>
              <a:r>
                <a:rPr lang="en-US" sz="1400" dirty="0">
                  <a:latin typeface="Fira Code" panose="020B0809050000020004" pitchFamily="49" charset="0"/>
                  <a:ea typeface="Fira Code" panose="020B0809050000020004" pitchFamily="49" charset="0"/>
                </a:rPr>
                <a:t>    </a:t>
              </a:r>
              <a:r>
                <a:rPr lang="en-US" sz="1400" dirty="0" err="1">
                  <a:latin typeface="Fira Code" panose="020B0809050000020004" pitchFamily="49" charset="0"/>
                  <a:ea typeface="Fira Code" panose="020B0809050000020004" pitchFamily="49" charset="0"/>
                </a:rPr>
                <a:t>BusPos</a:t>
              </a:r>
              <a:r>
                <a:rPr lang="en-US" sz="1400" dirty="0">
                  <a:latin typeface="Fira Code" panose="020B0809050000020004" pitchFamily="49" charset="0"/>
                  <a:ea typeface="Fira Code" panose="020B0809050000020004" pitchFamily="49" charset="0"/>
                </a:rPr>
                <a:t> --&gt;|40a| Fuse[Fuse Box] </a:t>
              </a:r>
            </a:p>
            <a:p>
              <a:r>
                <a:rPr lang="en-US" sz="1400" dirty="0">
                  <a:latin typeface="Fira Code" panose="020B0809050000020004" pitchFamily="49" charset="0"/>
                  <a:ea typeface="Fira Code" panose="020B0809050000020004" pitchFamily="49" charset="0"/>
                </a:rPr>
                <a:t>    </a:t>
              </a:r>
              <a:r>
                <a:rPr lang="en-US" sz="1400" dirty="0" err="1">
                  <a:latin typeface="Fira Code" panose="020B0809050000020004" pitchFamily="49" charset="0"/>
                  <a:ea typeface="Fira Code" panose="020B0809050000020004" pitchFamily="49" charset="0"/>
                </a:rPr>
                <a:t>BusPos</a:t>
              </a:r>
              <a:r>
                <a:rPr lang="en-US" sz="1400" dirty="0">
                  <a:latin typeface="Fira Code" panose="020B0809050000020004" pitchFamily="49" charset="0"/>
                  <a:ea typeface="Fira Code" panose="020B0809050000020004" pitchFamily="49" charset="0"/>
                </a:rPr>
                <a:t> --&gt;|?a| Old{Old Wiring} </a:t>
              </a:r>
            </a:p>
            <a:p>
              <a:r>
                <a:rPr lang="en-US" sz="1400" dirty="0">
                  <a:latin typeface="Fira Code" panose="020B0809050000020004" pitchFamily="49" charset="0"/>
                  <a:ea typeface="Fira Code" panose="020B0809050000020004" pitchFamily="49" charset="0"/>
                </a:rPr>
                <a:t> </a:t>
              </a:r>
            </a:p>
            <a:p>
              <a:r>
                <a:rPr lang="en-US" sz="1400" dirty="0">
                  <a:latin typeface="Fira Code" panose="020B0809050000020004" pitchFamily="49" charset="0"/>
                  <a:ea typeface="Fira Code" panose="020B0809050000020004" pitchFamily="49" charset="0"/>
                </a:rPr>
                <a:t>    </a:t>
              </a:r>
              <a:r>
                <a:rPr lang="en-US" sz="1400" dirty="0" err="1">
                  <a:latin typeface="Fira Code" panose="020B0809050000020004" pitchFamily="49" charset="0"/>
                  <a:ea typeface="Fira Code" panose="020B0809050000020004" pitchFamily="49" charset="0"/>
                </a:rPr>
                <a:t>BusNeg</a:t>
              </a:r>
              <a:r>
                <a:rPr lang="en-US" sz="1400" dirty="0">
                  <a:latin typeface="Fira Code" panose="020B0809050000020004" pitchFamily="49" charset="0"/>
                  <a:ea typeface="Fira Code" panose="020B0809050000020004" pitchFamily="49" charset="0"/>
                </a:rPr>
                <a:t> --&gt;|40a| Fuse </a:t>
              </a:r>
            </a:p>
            <a:p>
              <a:r>
                <a:rPr lang="en-US" sz="1400" dirty="0">
                  <a:latin typeface="Fira Code" panose="020B0809050000020004" pitchFamily="49" charset="0"/>
                  <a:ea typeface="Fira Code" panose="020B0809050000020004" pitchFamily="49" charset="0"/>
                </a:rPr>
                <a:t> </a:t>
              </a:r>
            </a:p>
            <a:p>
              <a:r>
                <a:rPr lang="en-US" sz="1400" dirty="0">
                  <a:latin typeface="Fira Code" panose="020B0809050000020004" pitchFamily="49" charset="0"/>
                  <a:ea typeface="Fira Code" panose="020B0809050000020004" pitchFamily="49" charset="0"/>
                </a:rPr>
                <a:t>    Fuse --&gt;|10a| USB(USB-C) </a:t>
              </a:r>
            </a:p>
            <a:p>
              <a:r>
                <a:rPr lang="en-US" sz="1400" dirty="0">
                  <a:latin typeface="Fira Code" panose="020B0809050000020004" pitchFamily="49" charset="0"/>
                  <a:ea typeface="Fira Code" panose="020B0809050000020004" pitchFamily="49" charset="0"/>
                </a:rPr>
                <a:t>    Fuse --&gt;|10a| USB </a:t>
              </a:r>
            </a:p>
            <a:p>
              <a:r>
                <a:rPr lang="en-US" sz="1400" dirty="0">
                  <a:latin typeface="Fira Code" panose="020B0809050000020004" pitchFamily="49" charset="0"/>
                  <a:ea typeface="Fira Code" panose="020B0809050000020004" pitchFamily="49" charset="0"/>
                </a:rPr>
                <a:t>    Fuse --&gt;|1.5a| Switch --&gt;|1.5a| </a:t>
              </a:r>
              <a:r>
                <a:rPr lang="en-US" sz="1400" dirty="0" err="1">
                  <a:latin typeface="Fira Code" panose="020B0809050000020004" pitchFamily="49" charset="0"/>
                  <a:ea typeface="Fira Code" panose="020B0809050000020004" pitchFamily="49" charset="0"/>
                </a:rPr>
                <a:t>Wifi</a:t>
              </a:r>
              <a:r>
                <a:rPr lang="en-US" sz="1400" dirty="0">
                  <a:latin typeface="Fira Code" panose="020B0809050000020004" pitchFamily="49" charset="0"/>
                  <a:ea typeface="Fira Code" panose="020B0809050000020004" pitchFamily="49" charset="0"/>
                </a:rPr>
                <a:t> </a:t>
              </a:r>
            </a:p>
            <a:p>
              <a:r>
                <a:rPr lang="en-US" sz="1400" dirty="0">
                  <a:latin typeface="Fira Code" panose="020B0809050000020004" pitchFamily="49" charset="0"/>
                  <a:ea typeface="Fira Code" panose="020B0809050000020004" pitchFamily="49" charset="0"/>
                </a:rPr>
                <a:t> </a:t>
              </a:r>
            </a:p>
            <a:p>
              <a:r>
                <a:rPr lang="en-US" sz="1400" dirty="0">
                  <a:latin typeface="Fira Code" panose="020B0809050000020004" pitchFamily="49" charset="0"/>
                  <a:ea typeface="Fira Code" panose="020B0809050000020004" pitchFamily="49" charset="0"/>
                </a:rPr>
                <a:t>    </a:t>
              </a:r>
              <a:r>
                <a:rPr lang="en-US" sz="1400" dirty="0" err="1">
                  <a:latin typeface="Fira Code" panose="020B0809050000020004" pitchFamily="49" charset="0"/>
                  <a:ea typeface="Fira Code" panose="020B0809050000020004" pitchFamily="49" charset="0"/>
                </a:rPr>
                <a:t>Wifi</a:t>
              </a:r>
              <a:r>
                <a:rPr lang="en-US" sz="1400" dirty="0">
                  <a:latin typeface="Fira Code" panose="020B0809050000020004" pitchFamily="49" charset="0"/>
                  <a:ea typeface="Fira Code" panose="020B0809050000020004" pitchFamily="49" charset="0"/>
                </a:rPr>
                <a:t> --&gt;|1.5a| Fuse </a:t>
              </a:r>
            </a:p>
            <a:p>
              <a:r>
                <a:rPr lang="en-US" sz="1400" dirty="0">
                  <a:latin typeface="Fira Code" panose="020B0809050000020004" pitchFamily="49" charset="0"/>
                  <a:ea typeface="Fira Code" panose="020B0809050000020004" pitchFamily="49" charset="0"/>
                </a:rPr>
                <a:t> </a:t>
              </a:r>
            </a:p>
            <a:p>
              <a:r>
                <a:rPr lang="en-US" sz="1400" dirty="0">
                  <a:latin typeface="Fira Code" panose="020B0809050000020004" pitchFamily="49" charset="0"/>
                  <a:ea typeface="Fira Code" panose="020B0809050000020004" pitchFamily="49" charset="0"/>
                </a:rPr>
                <a:t>    Fuse --&gt;|10a| Cig1[Cigarette Lighter] </a:t>
              </a:r>
            </a:p>
            <a:p>
              <a:r>
                <a:rPr lang="en-US" sz="1400" dirty="0">
                  <a:latin typeface="Fira Code" panose="020B0809050000020004" pitchFamily="49" charset="0"/>
                  <a:ea typeface="Fira Code" panose="020B0809050000020004" pitchFamily="49" charset="0"/>
                </a:rPr>
                <a:t>    Fuse --&gt;|10a| Cig1  </a:t>
              </a:r>
            </a:p>
            <a:p>
              <a:r>
                <a:rPr lang="en-US" sz="1400" dirty="0">
                  <a:latin typeface="Fira Code" panose="020B0809050000020004" pitchFamily="49" charset="0"/>
                  <a:ea typeface="Fira Code" panose="020B0809050000020004" pitchFamily="49" charset="0"/>
                </a:rPr>
                <a:t> </a:t>
              </a:r>
            </a:p>
            <a:p>
              <a:r>
                <a:rPr lang="en-US" sz="1400" dirty="0">
                  <a:latin typeface="Fira Code" panose="020B0809050000020004" pitchFamily="49" charset="0"/>
                  <a:ea typeface="Fira Code" panose="020B0809050000020004" pitchFamily="49" charset="0"/>
                </a:rPr>
                <a:t>    Fuse --&gt;|10a| Cig2[Cigarette Lighter Near Bed] </a:t>
              </a:r>
            </a:p>
            <a:p>
              <a:r>
                <a:rPr lang="en-US" sz="1400" dirty="0">
                  <a:latin typeface="Fira Code" panose="020B0809050000020004" pitchFamily="49" charset="0"/>
                  <a:ea typeface="Fira Code" panose="020B0809050000020004" pitchFamily="49" charset="0"/>
                </a:rPr>
                <a:t>    Fuse --&gt;|10a|</a:t>
              </a:r>
            </a:p>
          </p:txBody>
        </p:sp>
      </p:grpSp>
      <p:pic>
        <p:nvPicPr>
          <p:cNvPr id="4100" name="Picture 4" descr="arrow, fat, lines, up, duotone ">
            <a:extLst>
              <a:ext uri="{FF2B5EF4-FFF2-40B4-BE49-F238E27FC236}">
                <a16:creationId xmlns:a16="http://schemas.microsoft.com/office/drawing/2014/main" id="{D0FA93D5-9055-688B-F432-C6AEAF7FA4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400000">
            <a:off x="6293227" y="3022599"/>
            <a:ext cx="812800" cy="812800"/>
          </a:xfrm>
          <a:prstGeom prst="rect">
            <a:avLst/>
          </a:prstGeom>
          <a:noFill/>
          <a:extLst>
            <a:ext uri="{909E8E84-426E-40DD-AFC4-6F175D3DCCD1}">
              <a14:hiddenFill xmlns:a14="http://schemas.microsoft.com/office/drawing/2010/main">
                <a:solidFill>
                  <a:srgbClr val="FFFFFF"/>
                </a:solidFill>
              </a14:hiddenFill>
            </a:ext>
          </a:extLst>
        </p:spPr>
      </p:pic>
      <p:sp>
        <p:nvSpPr>
          <p:cNvPr id="8" name="Title 3">
            <a:extLst>
              <a:ext uri="{FF2B5EF4-FFF2-40B4-BE49-F238E27FC236}">
                <a16:creationId xmlns:a16="http://schemas.microsoft.com/office/drawing/2014/main" id="{EBB59A9C-D6E0-2324-7482-3FDCE4D79C45}"/>
              </a:ext>
            </a:extLst>
          </p:cNvPr>
          <p:cNvSpPr txBox="1">
            <a:spLocks/>
          </p:cNvSpPr>
          <p:nvPr/>
        </p:nvSpPr>
        <p:spPr>
          <a:xfrm>
            <a:off x="4670855" y="95892"/>
            <a:ext cx="4510216" cy="593895"/>
          </a:xfrm>
          <a:prstGeom prst="rect">
            <a:avLst/>
          </a:prstGeom>
        </p:spPr>
        <p:txBody>
          <a:bodyP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What is Mermaid?</a:t>
            </a:r>
            <a:endParaRPr lang="en-US" b="1" dirty="0">
              <a:solidFill>
                <a:schemeClr val="tx1">
                  <a:lumMod val="50000"/>
                  <a:lumOff val="50000"/>
                </a:schemeClr>
              </a:solidFill>
            </a:endParaRPr>
          </a:p>
        </p:txBody>
      </p:sp>
    </p:spTree>
    <p:extLst>
      <p:ext uri="{BB962C8B-B14F-4D97-AF65-F5344CB8AC3E}">
        <p14:creationId xmlns:p14="http://schemas.microsoft.com/office/powerpoint/2010/main" val="3600265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10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8C2E684-3583-DFBA-AF10-01164E3D3B54}"/>
              </a:ext>
            </a:extLst>
          </p:cNvPr>
          <p:cNvPicPr>
            <a:picLocks noChangeAspect="1"/>
          </p:cNvPicPr>
          <p:nvPr/>
        </p:nvPicPr>
        <p:blipFill>
          <a:blip r:embed="rId2"/>
          <a:stretch>
            <a:fillRect/>
          </a:stretch>
        </p:blipFill>
        <p:spPr>
          <a:xfrm>
            <a:off x="637917" y="222421"/>
            <a:ext cx="5891333" cy="2502072"/>
          </a:xfrm>
          <a:prstGeom prst="rect">
            <a:avLst/>
          </a:prstGeom>
        </p:spPr>
      </p:pic>
      <p:pic>
        <p:nvPicPr>
          <p:cNvPr id="3" name="Picture 2">
            <a:extLst>
              <a:ext uri="{FF2B5EF4-FFF2-40B4-BE49-F238E27FC236}">
                <a16:creationId xmlns:a16="http://schemas.microsoft.com/office/drawing/2014/main" id="{34C9290E-EF1D-E237-1721-AD88933384E9}"/>
              </a:ext>
            </a:extLst>
          </p:cNvPr>
          <p:cNvPicPr>
            <a:picLocks noChangeAspect="1"/>
          </p:cNvPicPr>
          <p:nvPr/>
        </p:nvPicPr>
        <p:blipFill>
          <a:blip r:embed="rId3"/>
          <a:stretch>
            <a:fillRect/>
          </a:stretch>
        </p:blipFill>
        <p:spPr>
          <a:xfrm>
            <a:off x="586946" y="2724493"/>
            <a:ext cx="5509054" cy="3757025"/>
          </a:xfrm>
          <a:prstGeom prst="rect">
            <a:avLst/>
          </a:prstGeom>
        </p:spPr>
      </p:pic>
      <p:cxnSp>
        <p:nvCxnSpPr>
          <p:cNvPr id="5" name="Straight Connector 4">
            <a:extLst>
              <a:ext uri="{FF2B5EF4-FFF2-40B4-BE49-F238E27FC236}">
                <a16:creationId xmlns:a16="http://schemas.microsoft.com/office/drawing/2014/main" id="{ACF00323-92E4-878D-3612-544E83E48F62}"/>
              </a:ext>
            </a:extLst>
          </p:cNvPr>
          <p:cNvCxnSpPr>
            <a:cxnSpLocks/>
          </p:cNvCxnSpPr>
          <p:nvPr/>
        </p:nvCxnSpPr>
        <p:spPr>
          <a:xfrm>
            <a:off x="4534929" y="1087394"/>
            <a:ext cx="1013255" cy="0"/>
          </a:xfrm>
          <a:prstGeom prst="line">
            <a:avLst/>
          </a:prstGeom>
          <a:ln w="28575">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7" name="Straight Connector 6">
            <a:extLst>
              <a:ext uri="{FF2B5EF4-FFF2-40B4-BE49-F238E27FC236}">
                <a16:creationId xmlns:a16="http://schemas.microsoft.com/office/drawing/2014/main" id="{AF841FAE-91E1-000E-DD2C-9F29121D45E8}"/>
              </a:ext>
            </a:extLst>
          </p:cNvPr>
          <p:cNvCxnSpPr>
            <a:cxnSpLocks/>
          </p:cNvCxnSpPr>
          <p:nvPr/>
        </p:nvCxnSpPr>
        <p:spPr>
          <a:xfrm>
            <a:off x="3241589" y="3204519"/>
            <a:ext cx="1824681" cy="0"/>
          </a:xfrm>
          <a:prstGeom prst="line">
            <a:avLst/>
          </a:prstGeom>
          <a:ln w="28575">
            <a:solidFill>
              <a:srgbClr val="FF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0835559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00EABEA-2BE8-EFE9-BA8D-24F30AC50947}"/>
              </a:ext>
            </a:extLst>
          </p:cNvPr>
          <p:cNvPicPr>
            <a:picLocks noChangeAspect="1"/>
          </p:cNvPicPr>
          <p:nvPr/>
        </p:nvPicPr>
        <p:blipFill>
          <a:blip r:embed="rId2"/>
          <a:stretch>
            <a:fillRect/>
          </a:stretch>
        </p:blipFill>
        <p:spPr>
          <a:xfrm>
            <a:off x="2333368" y="787764"/>
            <a:ext cx="7772400" cy="4615205"/>
          </a:xfrm>
          <a:prstGeom prst="rect">
            <a:avLst/>
          </a:prstGeom>
        </p:spPr>
      </p:pic>
      <p:cxnSp>
        <p:nvCxnSpPr>
          <p:cNvPr id="6" name="Straight Connector 5">
            <a:extLst>
              <a:ext uri="{FF2B5EF4-FFF2-40B4-BE49-F238E27FC236}">
                <a16:creationId xmlns:a16="http://schemas.microsoft.com/office/drawing/2014/main" id="{21681F41-7C68-DF53-97C5-9D3A79DCD3C3}"/>
              </a:ext>
            </a:extLst>
          </p:cNvPr>
          <p:cNvCxnSpPr>
            <a:cxnSpLocks/>
          </p:cNvCxnSpPr>
          <p:nvPr/>
        </p:nvCxnSpPr>
        <p:spPr>
          <a:xfrm>
            <a:off x="4090086" y="5226908"/>
            <a:ext cx="889687" cy="0"/>
          </a:xfrm>
          <a:prstGeom prst="line">
            <a:avLst/>
          </a:prstGeom>
          <a:ln w="28575">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E0042A2D-B539-C27F-B9F5-623D9BB91687}"/>
              </a:ext>
            </a:extLst>
          </p:cNvPr>
          <p:cNvCxnSpPr>
            <a:cxnSpLocks/>
          </p:cNvCxnSpPr>
          <p:nvPr/>
        </p:nvCxnSpPr>
        <p:spPr>
          <a:xfrm>
            <a:off x="7727091" y="5226908"/>
            <a:ext cx="823785" cy="0"/>
          </a:xfrm>
          <a:prstGeom prst="line">
            <a:avLst/>
          </a:prstGeom>
          <a:ln w="28575">
            <a:solidFill>
              <a:srgbClr val="FF0000"/>
            </a:solidFill>
          </a:ln>
        </p:spPr>
        <p:style>
          <a:lnRef idx="2">
            <a:schemeClr val="accent1"/>
          </a:lnRef>
          <a:fillRef idx="0">
            <a:schemeClr val="accent1"/>
          </a:fillRef>
          <a:effectRef idx="1">
            <a:schemeClr val="accent1"/>
          </a:effectRef>
          <a:fontRef idx="minor">
            <a:schemeClr val="tx1"/>
          </a:fontRef>
        </p:style>
      </p:cxnSp>
      <p:sp>
        <p:nvSpPr>
          <p:cNvPr id="10" name="Hexagon 9">
            <a:extLst>
              <a:ext uri="{FF2B5EF4-FFF2-40B4-BE49-F238E27FC236}">
                <a16:creationId xmlns:a16="http://schemas.microsoft.com/office/drawing/2014/main" id="{7C56EFCD-77BD-CCC1-1C4D-2D149F42810A}"/>
              </a:ext>
            </a:extLst>
          </p:cNvPr>
          <p:cNvSpPr/>
          <p:nvPr/>
        </p:nvSpPr>
        <p:spPr>
          <a:xfrm>
            <a:off x="9754591" y="2505493"/>
            <a:ext cx="1818289" cy="441435"/>
          </a:xfrm>
          <a:prstGeom prst="hexag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Mermaid</a:t>
            </a:r>
          </a:p>
        </p:txBody>
      </p:sp>
      <p:sp>
        <p:nvSpPr>
          <p:cNvPr id="11" name="Pentagon 10">
            <a:extLst>
              <a:ext uri="{FF2B5EF4-FFF2-40B4-BE49-F238E27FC236}">
                <a16:creationId xmlns:a16="http://schemas.microsoft.com/office/drawing/2014/main" id="{5B58EA7A-6B8F-CC15-5BF0-220C4D633A08}"/>
              </a:ext>
            </a:extLst>
          </p:cNvPr>
          <p:cNvSpPr/>
          <p:nvPr/>
        </p:nvSpPr>
        <p:spPr>
          <a:xfrm>
            <a:off x="9719579" y="1780872"/>
            <a:ext cx="2125009" cy="568270"/>
          </a:xfrm>
          <a:prstGeom prst="homePlat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Output Formatting</a:t>
            </a:r>
          </a:p>
        </p:txBody>
      </p:sp>
      <p:sp>
        <p:nvSpPr>
          <p:cNvPr id="12" name="Pentagon 11">
            <a:extLst>
              <a:ext uri="{FF2B5EF4-FFF2-40B4-BE49-F238E27FC236}">
                <a16:creationId xmlns:a16="http://schemas.microsoft.com/office/drawing/2014/main" id="{19CB8522-1F0E-560A-41E1-5997B664E25D}"/>
              </a:ext>
            </a:extLst>
          </p:cNvPr>
          <p:cNvSpPr/>
          <p:nvPr/>
        </p:nvSpPr>
        <p:spPr>
          <a:xfrm>
            <a:off x="9754591" y="1099498"/>
            <a:ext cx="2125009" cy="568270"/>
          </a:xfrm>
          <a:prstGeom prst="homePlat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Review</a:t>
            </a:r>
          </a:p>
        </p:txBody>
      </p:sp>
      <p:sp>
        <p:nvSpPr>
          <p:cNvPr id="14" name="Rectangle 13">
            <a:extLst>
              <a:ext uri="{FF2B5EF4-FFF2-40B4-BE49-F238E27FC236}">
                <a16:creationId xmlns:a16="http://schemas.microsoft.com/office/drawing/2014/main" id="{9153887B-5D58-0D85-CCB3-35237B1EA6D8}"/>
              </a:ext>
            </a:extLst>
          </p:cNvPr>
          <p:cNvSpPr/>
          <p:nvPr/>
        </p:nvSpPr>
        <p:spPr>
          <a:xfrm>
            <a:off x="3150973" y="1285103"/>
            <a:ext cx="5622324" cy="3583459"/>
          </a:xfrm>
          <a:prstGeom prst="rect">
            <a:avLst/>
          </a:prstGeom>
          <a:no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735881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E4545E9-BCE8-5506-6749-ADF8C46F9CCE}"/>
              </a:ext>
            </a:extLst>
          </p:cNvPr>
          <p:cNvPicPr>
            <a:picLocks noChangeAspect="1"/>
          </p:cNvPicPr>
          <p:nvPr/>
        </p:nvPicPr>
        <p:blipFill>
          <a:blip r:embed="rId2"/>
          <a:stretch>
            <a:fillRect/>
          </a:stretch>
        </p:blipFill>
        <p:spPr>
          <a:xfrm>
            <a:off x="2226962" y="3695700"/>
            <a:ext cx="7416800" cy="3162300"/>
          </a:xfrm>
          <a:prstGeom prst="rect">
            <a:avLst/>
          </a:prstGeom>
        </p:spPr>
      </p:pic>
      <p:sp>
        <p:nvSpPr>
          <p:cNvPr id="3" name="TextBox 2">
            <a:extLst>
              <a:ext uri="{FF2B5EF4-FFF2-40B4-BE49-F238E27FC236}">
                <a16:creationId xmlns:a16="http://schemas.microsoft.com/office/drawing/2014/main" id="{35B47B87-97CF-84A2-6F9A-A01B942E8EF6}"/>
              </a:ext>
            </a:extLst>
          </p:cNvPr>
          <p:cNvSpPr txBox="1"/>
          <p:nvPr/>
        </p:nvSpPr>
        <p:spPr>
          <a:xfrm>
            <a:off x="4646140" y="3695700"/>
            <a:ext cx="2197012" cy="369332"/>
          </a:xfrm>
          <a:prstGeom prst="rect">
            <a:avLst/>
          </a:prstGeom>
          <a:noFill/>
        </p:spPr>
        <p:txBody>
          <a:bodyPr wrap="none" rtlCol="0">
            <a:spAutoFit/>
          </a:bodyPr>
          <a:lstStyle/>
          <a:p>
            <a:r>
              <a:rPr lang="en-US" dirty="0"/>
              <a:t>Programmer of 2025</a:t>
            </a:r>
          </a:p>
        </p:txBody>
      </p:sp>
      <p:pic>
        <p:nvPicPr>
          <p:cNvPr id="4" name="Picture 3">
            <a:extLst>
              <a:ext uri="{FF2B5EF4-FFF2-40B4-BE49-F238E27FC236}">
                <a16:creationId xmlns:a16="http://schemas.microsoft.com/office/drawing/2014/main" id="{15D67F20-34EB-4B27-66D1-8E91F3E66CDC}"/>
              </a:ext>
            </a:extLst>
          </p:cNvPr>
          <p:cNvPicPr>
            <a:picLocks noChangeAspect="1"/>
          </p:cNvPicPr>
          <p:nvPr/>
        </p:nvPicPr>
        <p:blipFill>
          <a:blip r:embed="rId3"/>
          <a:stretch>
            <a:fillRect/>
          </a:stretch>
        </p:blipFill>
        <p:spPr>
          <a:xfrm>
            <a:off x="2209800" y="11328"/>
            <a:ext cx="7416800" cy="3062808"/>
          </a:xfrm>
          <a:prstGeom prst="rect">
            <a:avLst/>
          </a:prstGeom>
        </p:spPr>
      </p:pic>
      <p:sp>
        <p:nvSpPr>
          <p:cNvPr id="5" name="TextBox 4">
            <a:extLst>
              <a:ext uri="{FF2B5EF4-FFF2-40B4-BE49-F238E27FC236}">
                <a16:creationId xmlns:a16="http://schemas.microsoft.com/office/drawing/2014/main" id="{C83429C7-77B6-4E50-62A2-2F598B7D2051}"/>
              </a:ext>
            </a:extLst>
          </p:cNvPr>
          <p:cNvSpPr txBox="1"/>
          <p:nvPr/>
        </p:nvSpPr>
        <p:spPr>
          <a:xfrm>
            <a:off x="4514335" y="0"/>
            <a:ext cx="2197012" cy="369332"/>
          </a:xfrm>
          <a:prstGeom prst="rect">
            <a:avLst/>
          </a:prstGeom>
          <a:noFill/>
        </p:spPr>
        <p:txBody>
          <a:bodyPr wrap="none" rtlCol="0">
            <a:spAutoFit/>
          </a:bodyPr>
          <a:lstStyle/>
          <a:p>
            <a:r>
              <a:rPr lang="en-US" dirty="0"/>
              <a:t>Programmer of 2022</a:t>
            </a:r>
          </a:p>
        </p:txBody>
      </p:sp>
      <p:sp>
        <p:nvSpPr>
          <p:cNvPr id="6" name="Title 3">
            <a:extLst>
              <a:ext uri="{FF2B5EF4-FFF2-40B4-BE49-F238E27FC236}">
                <a16:creationId xmlns:a16="http://schemas.microsoft.com/office/drawing/2014/main" id="{FCBF4FFA-DD86-0214-3759-83EA4D27BE4F}"/>
              </a:ext>
            </a:extLst>
          </p:cNvPr>
          <p:cNvSpPr txBox="1">
            <a:spLocks/>
          </p:cNvSpPr>
          <p:nvPr/>
        </p:nvSpPr>
        <p:spPr>
          <a:xfrm>
            <a:off x="5348417" y="3089005"/>
            <a:ext cx="965886" cy="645432"/>
          </a:xfrm>
          <a:prstGeom prst="rect">
            <a:avLst/>
          </a:prstGeom>
        </p:spPr>
        <p:txBody>
          <a:bodyP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chemeClr val="tx1">
                    <a:lumMod val="50000"/>
                    <a:lumOff val="50000"/>
                  </a:schemeClr>
                </a:solidFill>
              </a:rPr>
              <a:t>vs</a:t>
            </a:r>
          </a:p>
        </p:txBody>
      </p:sp>
    </p:spTree>
    <p:extLst>
      <p:ext uri="{BB962C8B-B14F-4D97-AF65-F5344CB8AC3E}">
        <p14:creationId xmlns:p14="http://schemas.microsoft.com/office/powerpoint/2010/main" val="138228582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D20F0AA-80C7-D4D7-7685-27D1BDC11859}"/>
              </a:ext>
            </a:extLst>
          </p:cNvPr>
          <p:cNvSpPr/>
          <p:nvPr/>
        </p:nvSpPr>
        <p:spPr>
          <a:xfrm>
            <a:off x="13387" y="0"/>
            <a:ext cx="8142072" cy="6858000"/>
          </a:xfrm>
          <a:prstGeom prst="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080CC359-EB39-14E0-542A-07B2589025DF}"/>
              </a:ext>
            </a:extLst>
          </p:cNvPr>
          <p:cNvSpPr txBox="1"/>
          <p:nvPr/>
        </p:nvSpPr>
        <p:spPr>
          <a:xfrm>
            <a:off x="244045" y="308922"/>
            <a:ext cx="8380970" cy="6740307"/>
          </a:xfrm>
          <a:prstGeom prst="rect">
            <a:avLst/>
          </a:prstGeom>
          <a:noFill/>
        </p:spPr>
        <p:txBody>
          <a:bodyPr wrap="square">
            <a:spAutoFit/>
          </a:bodyPr>
          <a:lstStyle/>
          <a:p>
            <a:r>
              <a:rPr lang="en-US" sz="1600" b="0" dirty="0" err="1">
                <a:solidFill>
                  <a:srgbClr val="000000"/>
                </a:solidFill>
                <a:effectLst/>
                <a:latin typeface="Fira Code" panose="020B0809050000020004" pitchFamily="49" charset="0"/>
                <a:ea typeface="Fira Code" panose="020B0809050000020004" pitchFamily="49" charset="0"/>
              </a:rPr>
              <a:t>sequenceDiagram</a:t>
            </a:r>
            <a:endParaRPr lang="en-US" sz="1600" b="0" dirty="0">
              <a:solidFill>
                <a:srgbClr val="000000"/>
              </a:solidFill>
              <a:effectLst/>
              <a:latin typeface="Fira Code" panose="020B0809050000020004" pitchFamily="49" charset="0"/>
              <a:ea typeface="Fira Code" panose="020B0809050000020004" pitchFamily="49" charset="0"/>
            </a:endParaRPr>
          </a:p>
          <a:p>
            <a:r>
              <a:rPr lang="en-US" sz="1600" b="0" dirty="0">
                <a:solidFill>
                  <a:srgbClr val="000000"/>
                </a:solidFill>
                <a:effectLst/>
                <a:latin typeface="Fira Code" panose="020B0809050000020004" pitchFamily="49" charset="0"/>
                <a:ea typeface="Fira Code" panose="020B0809050000020004" pitchFamily="49" charset="0"/>
              </a:rPr>
              <a:t>  participant Clerk</a:t>
            </a:r>
          </a:p>
          <a:p>
            <a:r>
              <a:rPr lang="en-US" sz="1600" b="0" dirty="0">
                <a:solidFill>
                  <a:srgbClr val="000000"/>
                </a:solidFill>
                <a:effectLst/>
                <a:latin typeface="Fira Code" panose="020B0809050000020004" pitchFamily="49" charset="0"/>
                <a:ea typeface="Fira Code" panose="020B0809050000020004" pitchFamily="49" charset="0"/>
              </a:rPr>
              <a:t>  participant System</a:t>
            </a:r>
          </a:p>
          <a:p>
            <a:r>
              <a:rPr lang="en-US" sz="1600" b="0" dirty="0">
                <a:solidFill>
                  <a:srgbClr val="000000"/>
                </a:solidFill>
                <a:effectLst/>
                <a:latin typeface="Fira Code" panose="020B0809050000020004" pitchFamily="49" charset="0"/>
                <a:ea typeface="Fira Code" panose="020B0809050000020004" pitchFamily="49" charset="0"/>
              </a:rPr>
              <a:t>  participant Customer</a:t>
            </a:r>
          </a:p>
          <a:p>
            <a:br>
              <a:rPr lang="en-US" sz="1600" b="0" dirty="0">
                <a:solidFill>
                  <a:srgbClr val="000000"/>
                </a:solidFill>
                <a:effectLst/>
                <a:latin typeface="Fira Code" panose="020B0809050000020004" pitchFamily="49" charset="0"/>
                <a:ea typeface="Fira Code" panose="020B0809050000020004" pitchFamily="49" charset="0"/>
              </a:rPr>
            </a:br>
            <a:r>
              <a:rPr lang="en-US" sz="1600" b="0" dirty="0">
                <a:solidFill>
                  <a:srgbClr val="000000"/>
                </a:solidFill>
                <a:effectLst/>
                <a:latin typeface="Fira Code" panose="020B0809050000020004" pitchFamily="49" charset="0"/>
                <a:ea typeface="Fira Code" panose="020B0809050000020004" pitchFamily="49" charset="0"/>
              </a:rPr>
              <a:t>  Note over </a:t>
            </a:r>
            <a:r>
              <a:rPr lang="en-US" sz="1600" b="0" dirty="0" err="1">
                <a:solidFill>
                  <a:srgbClr val="000000"/>
                </a:solidFill>
                <a:effectLst/>
                <a:latin typeface="Fira Code" panose="020B0809050000020004" pitchFamily="49" charset="0"/>
                <a:ea typeface="Fira Code" panose="020B0809050000020004" pitchFamily="49" charset="0"/>
              </a:rPr>
              <a:t>Clerk,System</a:t>
            </a:r>
            <a:r>
              <a:rPr lang="en-US" sz="1600" b="0" dirty="0">
                <a:solidFill>
                  <a:srgbClr val="000000"/>
                </a:solidFill>
                <a:effectLst/>
                <a:latin typeface="Fira Code" panose="020B0809050000020004" pitchFamily="49" charset="0"/>
                <a:ea typeface="Fira Code" panose="020B0809050000020004" pitchFamily="49" charset="0"/>
              </a:rPr>
              <a:t>: Main scenario</a:t>
            </a:r>
          </a:p>
          <a:p>
            <a:r>
              <a:rPr lang="en-US" sz="1600" b="0" dirty="0">
                <a:solidFill>
                  <a:srgbClr val="000000"/>
                </a:solidFill>
                <a:effectLst/>
                <a:latin typeface="Fira Code" panose="020B0809050000020004" pitchFamily="49" charset="0"/>
                <a:ea typeface="Fira Code" panose="020B0809050000020004" pitchFamily="49" charset="0"/>
              </a:rPr>
              <a:t>  Clerk-&gt;&gt;Customer: Identifies customer, item,   and quantity</a:t>
            </a:r>
          </a:p>
          <a:p>
            <a:r>
              <a:rPr lang="en-US" sz="1600" b="0" dirty="0">
                <a:solidFill>
                  <a:srgbClr val="000000"/>
                </a:solidFill>
                <a:effectLst/>
                <a:latin typeface="Fira Code" panose="020B0809050000020004" pitchFamily="49" charset="0"/>
                <a:ea typeface="Fira Code" panose="020B0809050000020004" pitchFamily="49" charset="0"/>
              </a:rPr>
              <a:t>  Clerk-&gt;&gt;System: Sends order details. </a:t>
            </a:r>
          </a:p>
          <a:p>
            <a:r>
              <a:rPr lang="en-US" sz="1600" b="0" dirty="0">
                <a:solidFill>
                  <a:srgbClr val="000000"/>
                </a:solidFill>
                <a:effectLst/>
                <a:latin typeface="Fira Code" panose="020B0809050000020004" pitchFamily="49" charset="0"/>
                <a:ea typeface="Fira Code" panose="020B0809050000020004" pitchFamily="49" charset="0"/>
              </a:rPr>
              <a:t>  System-&gt;&gt;System: Validates order</a:t>
            </a:r>
          </a:p>
          <a:p>
            <a:r>
              <a:rPr lang="en-US" sz="1600" b="0" dirty="0">
                <a:solidFill>
                  <a:srgbClr val="000000"/>
                </a:solidFill>
                <a:effectLst/>
                <a:latin typeface="Fira Code" panose="020B0809050000020004" pitchFamily="49" charset="0"/>
                <a:ea typeface="Fira Code" panose="020B0809050000020004" pitchFamily="49" charset="0"/>
              </a:rPr>
              <a:t>  System--&gt;&gt;Clerk: Accepts and queues the order</a:t>
            </a:r>
          </a:p>
          <a:p>
            <a:br>
              <a:rPr lang="en-US" sz="1600" b="0" dirty="0">
                <a:solidFill>
                  <a:srgbClr val="000000"/>
                </a:solidFill>
                <a:effectLst/>
                <a:latin typeface="Fira Code" panose="020B0809050000020004" pitchFamily="49" charset="0"/>
                <a:ea typeface="Fira Code" panose="020B0809050000020004" pitchFamily="49" charset="0"/>
              </a:rPr>
            </a:br>
            <a:r>
              <a:rPr lang="en-US" sz="1600" b="0" dirty="0">
                <a:solidFill>
                  <a:srgbClr val="000000"/>
                </a:solidFill>
                <a:effectLst/>
                <a:latin typeface="Fira Code" panose="020B0809050000020004" pitchFamily="49" charset="0"/>
                <a:ea typeface="Fira Code" panose="020B0809050000020004" pitchFamily="49" charset="0"/>
              </a:rPr>
              <a:t>  alt Low credit &amp; Customer is 'Preferred’</a:t>
            </a:r>
          </a:p>
          <a:p>
            <a:r>
              <a:rPr lang="en-US" sz="1600" b="0" dirty="0">
                <a:solidFill>
                  <a:srgbClr val="000000"/>
                </a:solidFill>
                <a:effectLst/>
                <a:latin typeface="Fira Code" panose="020B0809050000020004" pitchFamily="49" charset="0"/>
                <a:ea typeface="Fira Code" panose="020B0809050000020004" pitchFamily="49" charset="0"/>
              </a:rPr>
              <a:t>    Note over System: Extension 1a</a:t>
            </a:r>
          </a:p>
          <a:p>
            <a:r>
              <a:rPr lang="en-US" sz="1600" b="0" dirty="0">
                <a:solidFill>
                  <a:srgbClr val="000000"/>
                </a:solidFill>
                <a:effectLst/>
                <a:latin typeface="Fira Code" panose="020B0809050000020004" pitchFamily="49" charset="0"/>
                <a:ea typeface="Fira Code" panose="020B0809050000020004" pitchFamily="49" charset="0"/>
              </a:rPr>
              <a:t>    System--&gt;&gt;Customer: Gives credit anyway</a:t>
            </a:r>
          </a:p>
          <a:p>
            <a:r>
              <a:rPr lang="en-US" sz="1600" b="0" dirty="0">
                <a:solidFill>
                  <a:srgbClr val="000000"/>
                </a:solidFill>
                <a:effectLst/>
                <a:latin typeface="Fira Code" panose="020B0809050000020004" pitchFamily="49" charset="0"/>
                <a:ea typeface="Fira Code" panose="020B0809050000020004" pitchFamily="49" charset="0"/>
              </a:rPr>
              <a:t>  else Low credit &amp; not 'Preferred' customer</a:t>
            </a:r>
          </a:p>
          <a:p>
            <a:r>
              <a:rPr lang="en-US" sz="1600" b="0" dirty="0">
                <a:solidFill>
                  <a:srgbClr val="000000"/>
                </a:solidFill>
                <a:effectLst/>
                <a:latin typeface="Fira Code" panose="020B0809050000020004" pitchFamily="49" charset="0"/>
                <a:ea typeface="Fira Code" panose="020B0809050000020004" pitchFamily="49" charset="0"/>
              </a:rPr>
              <a:t>    Note over System: Extension 1b</a:t>
            </a:r>
          </a:p>
          <a:p>
            <a:r>
              <a:rPr lang="en-US" sz="1600" b="0" dirty="0">
                <a:solidFill>
                  <a:srgbClr val="000000"/>
                </a:solidFill>
                <a:effectLst/>
                <a:latin typeface="Fira Code" panose="020B0809050000020004" pitchFamily="49" charset="0"/>
                <a:ea typeface="Fira Code" panose="020B0809050000020004" pitchFamily="49" charset="0"/>
              </a:rPr>
              <a:t>    Clerk-&gt;&gt;Customer: Requests prepayment</a:t>
            </a:r>
          </a:p>
          <a:p>
            <a:r>
              <a:rPr lang="en-US" sz="1600" b="0" dirty="0">
                <a:solidFill>
                  <a:srgbClr val="000000"/>
                </a:solidFill>
                <a:effectLst/>
                <a:latin typeface="Fira Code" panose="020B0809050000020004" pitchFamily="49" charset="0"/>
                <a:ea typeface="Fira Code" panose="020B0809050000020004" pitchFamily="49" charset="0"/>
              </a:rPr>
              <a:t>  end</a:t>
            </a:r>
          </a:p>
          <a:p>
            <a:br>
              <a:rPr lang="en-US" sz="1600" b="0" dirty="0">
                <a:solidFill>
                  <a:srgbClr val="000000"/>
                </a:solidFill>
                <a:effectLst/>
                <a:latin typeface="Fira Code" panose="020B0809050000020004" pitchFamily="49" charset="0"/>
                <a:ea typeface="Fira Code" panose="020B0809050000020004" pitchFamily="49" charset="0"/>
              </a:rPr>
            </a:br>
            <a:r>
              <a:rPr lang="en-US" sz="1600" b="0" dirty="0">
                <a:solidFill>
                  <a:srgbClr val="000000"/>
                </a:solidFill>
                <a:effectLst/>
                <a:latin typeface="Fira Code" panose="020B0809050000020004" pitchFamily="49" charset="0"/>
                <a:ea typeface="Fira Code" panose="020B0809050000020004" pitchFamily="49" charset="0"/>
              </a:rPr>
              <a:t>  alt Low on stock</a:t>
            </a:r>
          </a:p>
          <a:p>
            <a:r>
              <a:rPr lang="en-US" sz="1600" b="0" dirty="0">
                <a:solidFill>
                  <a:srgbClr val="000000"/>
                </a:solidFill>
                <a:effectLst/>
                <a:latin typeface="Fira Code" panose="020B0809050000020004" pitchFamily="49" charset="0"/>
                <a:ea typeface="Fira Code" panose="020B0809050000020004" pitchFamily="49" charset="0"/>
              </a:rPr>
              <a:t>    Note over System: Extension 2a</a:t>
            </a:r>
          </a:p>
          <a:p>
            <a:r>
              <a:rPr lang="en-US" sz="1600" b="0" dirty="0">
                <a:solidFill>
                  <a:srgbClr val="000000"/>
                </a:solidFill>
                <a:effectLst/>
                <a:latin typeface="Fira Code" panose="020B0809050000020004" pitchFamily="49" charset="0"/>
                <a:ea typeface="Fira Code" panose="020B0809050000020004" pitchFamily="49" charset="0"/>
              </a:rPr>
              <a:t>    Customer--&gt;&gt;Clerk: Accepts rain-check</a:t>
            </a:r>
          </a:p>
          <a:p>
            <a:r>
              <a:rPr lang="en-US" sz="1600" b="0" dirty="0">
                <a:solidFill>
                  <a:srgbClr val="000000"/>
                </a:solidFill>
                <a:effectLst/>
                <a:latin typeface="Fira Code" panose="020B0809050000020004" pitchFamily="49" charset="0"/>
                <a:ea typeface="Fira Code" panose="020B0809050000020004" pitchFamily="49" charset="0"/>
              </a:rPr>
              <a:t>  else Order can be fulfilled</a:t>
            </a:r>
          </a:p>
          <a:p>
            <a:r>
              <a:rPr lang="en-US" sz="1600" b="0" dirty="0">
                <a:solidFill>
                  <a:srgbClr val="000000"/>
                </a:solidFill>
                <a:effectLst/>
                <a:latin typeface="Fira Code" panose="020B0809050000020004" pitchFamily="49" charset="0"/>
                <a:ea typeface="Fira Code" panose="020B0809050000020004" pitchFamily="49" charset="0"/>
              </a:rPr>
              <a:t>    Clerk-&gt;&gt;System: Reduces order to available stock level</a:t>
            </a:r>
          </a:p>
          <a:p>
            <a:r>
              <a:rPr lang="en-US" sz="1600" b="0" dirty="0">
                <a:solidFill>
                  <a:srgbClr val="000000"/>
                </a:solidFill>
                <a:effectLst/>
                <a:latin typeface="Fira Code" panose="020B0809050000020004" pitchFamily="49" charset="0"/>
                <a:ea typeface="Fira Code" panose="020B0809050000020004" pitchFamily="49" charset="0"/>
              </a:rPr>
              <a:t>  end</a:t>
            </a:r>
          </a:p>
          <a:p>
            <a:br>
              <a:rPr lang="en-US" sz="1600" b="0" dirty="0">
                <a:solidFill>
                  <a:srgbClr val="000000"/>
                </a:solidFill>
                <a:effectLst/>
                <a:latin typeface="Fira Code" panose="020B0809050000020004" pitchFamily="49" charset="0"/>
                <a:ea typeface="Fira Code" panose="020B0809050000020004" pitchFamily="49" charset="0"/>
              </a:rPr>
            </a:br>
            <a:endParaRPr lang="en-US" sz="1600" b="0" dirty="0">
              <a:solidFill>
                <a:srgbClr val="000000"/>
              </a:solidFill>
              <a:effectLst/>
              <a:latin typeface="Fira Code" panose="020B0809050000020004" pitchFamily="49" charset="0"/>
              <a:ea typeface="Fira Code" panose="020B0809050000020004" pitchFamily="49" charset="0"/>
            </a:endParaRPr>
          </a:p>
        </p:txBody>
      </p:sp>
      <p:pic>
        <p:nvPicPr>
          <p:cNvPr id="7" name="Picture 4" descr="arrow, fat, lines, up, duotone ">
            <a:extLst>
              <a:ext uri="{FF2B5EF4-FFF2-40B4-BE49-F238E27FC236}">
                <a16:creationId xmlns:a16="http://schemas.microsoft.com/office/drawing/2014/main" id="{C1792B84-CB1E-061D-9E79-C9A69A12C7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5400000">
            <a:off x="8386117" y="2866275"/>
            <a:ext cx="812800" cy="8128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B4212AEA-3A80-5544-ECC2-D190043B5CFC}"/>
              </a:ext>
            </a:extLst>
          </p:cNvPr>
          <p:cNvSpPr txBox="1"/>
          <p:nvPr/>
        </p:nvSpPr>
        <p:spPr>
          <a:xfrm>
            <a:off x="9429575" y="2909634"/>
            <a:ext cx="1228221" cy="769441"/>
          </a:xfrm>
          <a:prstGeom prst="rect">
            <a:avLst/>
          </a:prstGeom>
          <a:noFill/>
        </p:spPr>
        <p:txBody>
          <a:bodyPr wrap="none" rtlCol="0">
            <a:spAutoFit/>
          </a:bodyPr>
          <a:lstStyle/>
          <a:p>
            <a:r>
              <a:rPr lang="en-US" sz="4400" dirty="0">
                <a:latin typeface="Fira Code" panose="020B0809050000020004" pitchFamily="49" charset="0"/>
                <a:ea typeface="Fira Code" panose="020B0809050000020004" pitchFamily="49" charset="0"/>
              </a:rPr>
              <a:t>???</a:t>
            </a:r>
          </a:p>
        </p:txBody>
      </p:sp>
    </p:spTree>
    <p:extLst>
      <p:ext uri="{BB962C8B-B14F-4D97-AF65-F5344CB8AC3E}">
        <p14:creationId xmlns:p14="http://schemas.microsoft.com/office/powerpoint/2010/main" val="228278081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BA60FB2-730D-CC50-5088-D7E7B6B15124}"/>
              </a:ext>
            </a:extLst>
          </p:cNvPr>
          <p:cNvPicPr>
            <a:picLocks noChangeAspect="1"/>
          </p:cNvPicPr>
          <p:nvPr/>
        </p:nvPicPr>
        <p:blipFill>
          <a:blip r:embed="rId2"/>
          <a:stretch>
            <a:fillRect/>
          </a:stretch>
        </p:blipFill>
        <p:spPr>
          <a:xfrm>
            <a:off x="-2301" y="741407"/>
            <a:ext cx="12196604" cy="6091882"/>
          </a:xfrm>
          <a:prstGeom prst="rect">
            <a:avLst/>
          </a:prstGeom>
        </p:spPr>
      </p:pic>
      <p:sp>
        <p:nvSpPr>
          <p:cNvPr id="3" name="Title 3">
            <a:extLst>
              <a:ext uri="{FF2B5EF4-FFF2-40B4-BE49-F238E27FC236}">
                <a16:creationId xmlns:a16="http://schemas.microsoft.com/office/drawing/2014/main" id="{9C48EB6E-5D43-E4C6-6825-0D43EBABB392}"/>
              </a:ext>
            </a:extLst>
          </p:cNvPr>
          <p:cNvSpPr txBox="1">
            <a:spLocks/>
          </p:cNvSpPr>
          <p:nvPr/>
        </p:nvSpPr>
        <p:spPr>
          <a:xfrm>
            <a:off x="4670855" y="95892"/>
            <a:ext cx="3188042" cy="593895"/>
          </a:xfrm>
          <a:prstGeom prst="rect">
            <a:avLst/>
          </a:prstGeom>
        </p:spPr>
        <p:txBody>
          <a:bodyP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err="1"/>
              <a:t>mermaid.live</a:t>
            </a:r>
            <a:endParaRPr lang="en-US" b="1" dirty="0">
              <a:solidFill>
                <a:schemeClr val="tx1">
                  <a:lumMod val="50000"/>
                  <a:lumOff val="50000"/>
                </a:schemeClr>
              </a:solidFill>
            </a:endParaRPr>
          </a:p>
        </p:txBody>
      </p:sp>
    </p:spTree>
    <p:extLst>
      <p:ext uri="{BB962C8B-B14F-4D97-AF65-F5344CB8AC3E}">
        <p14:creationId xmlns:p14="http://schemas.microsoft.com/office/powerpoint/2010/main" val="52989571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B09DB33-DFF0-7B91-3F4C-6B9A600D02F2}"/>
              </a:ext>
            </a:extLst>
          </p:cNvPr>
          <p:cNvSpPr/>
          <p:nvPr/>
        </p:nvSpPr>
        <p:spPr>
          <a:xfrm>
            <a:off x="0" y="0"/>
            <a:ext cx="12192000" cy="6858000"/>
          </a:xfrm>
          <a:prstGeom prst="rect">
            <a:avLst/>
          </a:prstGeom>
          <a:solidFill>
            <a:srgbClr val="6488A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7A3A9E0F-B295-5582-D8DF-99B4BD1142E9}"/>
              </a:ext>
            </a:extLst>
          </p:cNvPr>
          <p:cNvPicPr>
            <a:picLocks noChangeAspect="1"/>
          </p:cNvPicPr>
          <p:nvPr/>
        </p:nvPicPr>
        <p:blipFill>
          <a:blip r:embed="rId2"/>
          <a:stretch>
            <a:fillRect/>
          </a:stretch>
        </p:blipFill>
        <p:spPr>
          <a:xfrm>
            <a:off x="3376627" y="0"/>
            <a:ext cx="5438746" cy="6858000"/>
          </a:xfrm>
          <a:prstGeom prst="rect">
            <a:avLst/>
          </a:prstGeom>
        </p:spPr>
      </p:pic>
    </p:spTree>
    <p:extLst>
      <p:ext uri="{BB962C8B-B14F-4D97-AF65-F5344CB8AC3E}">
        <p14:creationId xmlns:p14="http://schemas.microsoft.com/office/powerpoint/2010/main" val="75591351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7CB6B12-7AE8-88A9-8FE4-8CECA9576A39}"/>
              </a:ext>
            </a:extLst>
          </p:cNvPr>
          <p:cNvSpPr txBox="1"/>
          <p:nvPr/>
        </p:nvSpPr>
        <p:spPr>
          <a:xfrm>
            <a:off x="556054" y="481770"/>
            <a:ext cx="5161288" cy="1323439"/>
          </a:xfrm>
          <a:prstGeom prst="rect">
            <a:avLst/>
          </a:prstGeom>
          <a:noFill/>
        </p:spPr>
        <p:txBody>
          <a:bodyPr wrap="square">
            <a:spAutoFit/>
          </a:bodyPr>
          <a:lstStyle/>
          <a:p>
            <a:r>
              <a:rPr lang="en-US" sz="2000" i="0" dirty="0">
                <a:solidFill>
                  <a:srgbClr val="0D0D0D"/>
                </a:solidFill>
                <a:effectLst/>
                <a:highlight>
                  <a:srgbClr val="FFFFFF"/>
                </a:highlight>
                <a:latin typeface="Söhne"/>
              </a:rPr>
              <a:t>please analysis this </a:t>
            </a:r>
            <a:r>
              <a:rPr lang="en-US" sz="2000" b="1" i="0" u="sng" dirty="0" err="1">
                <a:solidFill>
                  <a:srgbClr val="C00000"/>
                </a:solidFill>
                <a:effectLst/>
                <a:highlight>
                  <a:srgbClr val="FFFFFF"/>
                </a:highlight>
                <a:latin typeface="Söhne"/>
              </a:rPr>
              <a:t>kotlin</a:t>
            </a:r>
            <a:r>
              <a:rPr lang="en-US" sz="2000" i="0" dirty="0">
                <a:solidFill>
                  <a:srgbClr val="0D0D0D"/>
                </a:solidFill>
                <a:effectLst/>
                <a:highlight>
                  <a:srgbClr val="FFFFFF"/>
                </a:highlight>
                <a:latin typeface="Söhne"/>
              </a:rPr>
              <a:t> code for  lean poker, and summarize their strategy. </a:t>
            </a:r>
          </a:p>
          <a:p>
            <a:r>
              <a:rPr lang="en-US" sz="2000" i="0" dirty="0">
                <a:solidFill>
                  <a:srgbClr val="0D0D0D"/>
                </a:solidFill>
                <a:effectLst/>
                <a:highlight>
                  <a:srgbClr val="FFFFFF"/>
                </a:highlight>
                <a:latin typeface="Söhne"/>
              </a:rPr>
              <a:t>Also, can you make a </a:t>
            </a:r>
            <a:r>
              <a:rPr lang="en-US" sz="2000" b="1" i="0" u="sng" dirty="0">
                <a:solidFill>
                  <a:srgbClr val="C00000"/>
                </a:solidFill>
                <a:effectLst/>
                <a:highlight>
                  <a:srgbClr val="FFFFFF"/>
                </a:highlight>
                <a:latin typeface="Söhne"/>
              </a:rPr>
              <a:t>mermaid</a:t>
            </a:r>
            <a:r>
              <a:rPr lang="en-US" sz="2000" i="0" dirty="0">
                <a:solidFill>
                  <a:srgbClr val="0D0D0D"/>
                </a:solidFill>
                <a:effectLst/>
                <a:highlight>
                  <a:srgbClr val="FFFFFF"/>
                </a:highlight>
                <a:latin typeface="Söhne"/>
              </a:rPr>
              <a:t> diagram of the flowchart for the strategy</a:t>
            </a:r>
            <a:endParaRPr lang="en-US" dirty="0"/>
          </a:p>
        </p:txBody>
      </p:sp>
      <p:pic>
        <p:nvPicPr>
          <p:cNvPr id="6" name="Picture 5">
            <a:extLst>
              <a:ext uri="{FF2B5EF4-FFF2-40B4-BE49-F238E27FC236}">
                <a16:creationId xmlns:a16="http://schemas.microsoft.com/office/drawing/2014/main" id="{0AB8938F-EB29-2259-6F2B-E7F8F3FF9163}"/>
              </a:ext>
            </a:extLst>
          </p:cNvPr>
          <p:cNvPicPr>
            <a:picLocks noChangeAspect="1"/>
          </p:cNvPicPr>
          <p:nvPr/>
        </p:nvPicPr>
        <p:blipFill>
          <a:blip r:embed="rId2"/>
          <a:stretch>
            <a:fillRect/>
          </a:stretch>
        </p:blipFill>
        <p:spPr>
          <a:xfrm>
            <a:off x="531340" y="1831188"/>
            <a:ext cx="3265634" cy="4917989"/>
          </a:xfrm>
          <a:prstGeom prst="rect">
            <a:avLst/>
          </a:prstGeom>
        </p:spPr>
      </p:pic>
      <p:pic>
        <p:nvPicPr>
          <p:cNvPr id="7" name="Picture 6">
            <a:extLst>
              <a:ext uri="{FF2B5EF4-FFF2-40B4-BE49-F238E27FC236}">
                <a16:creationId xmlns:a16="http://schemas.microsoft.com/office/drawing/2014/main" id="{7722B000-EA76-9F8E-DDC9-F90511CB9145}"/>
              </a:ext>
            </a:extLst>
          </p:cNvPr>
          <p:cNvPicPr>
            <a:picLocks noChangeAspect="1"/>
          </p:cNvPicPr>
          <p:nvPr/>
        </p:nvPicPr>
        <p:blipFill>
          <a:blip r:embed="rId3"/>
          <a:stretch>
            <a:fillRect/>
          </a:stretch>
        </p:blipFill>
        <p:spPr>
          <a:xfrm>
            <a:off x="7484758" y="0"/>
            <a:ext cx="4265839" cy="6858000"/>
          </a:xfrm>
          <a:prstGeom prst="rect">
            <a:avLst/>
          </a:prstGeom>
        </p:spPr>
      </p:pic>
      <p:pic>
        <p:nvPicPr>
          <p:cNvPr id="8" name="Picture 4" descr="arrow, fat, lines, up, duotone ">
            <a:extLst>
              <a:ext uri="{FF2B5EF4-FFF2-40B4-BE49-F238E27FC236}">
                <a16:creationId xmlns:a16="http://schemas.microsoft.com/office/drawing/2014/main" id="{21088356-1A13-EF71-2586-0646F534C3A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5400000">
            <a:off x="6096000" y="2779777"/>
            <a:ext cx="812800" cy="812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3256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par>
                                <p:cTn id="13" presetID="22" presetClass="entr" presetSubtype="8"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left)">
                                      <p:cBhvr>
                                        <p:cTn id="1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A973A72-66AC-6237-A32A-BB937BF13A3D}"/>
              </a:ext>
            </a:extLst>
          </p:cNvPr>
          <p:cNvSpPr>
            <a:spLocks noGrp="1"/>
          </p:cNvSpPr>
          <p:nvPr>
            <p:ph type="title"/>
          </p:nvPr>
        </p:nvSpPr>
        <p:spPr>
          <a:xfrm>
            <a:off x="729049" y="2428704"/>
            <a:ext cx="10538254" cy="1325563"/>
          </a:xfrm>
        </p:spPr>
        <p:txBody>
          <a:bodyPr>
            <a:normAutofit fontScale="90000"/>
          </a:bodyPr>
          <a:lstStyle/>
          <a:p>
            <a:r>
              <a:rPr lang="en-US" b="1" dirty="0"/>
              <a:t>                                                 Do a task </a:t>
            </a:r>
            <a:br>
              <a:rPr lang="en-US" b="1" dirty="0"/>
            </a:br>
            <a:r>
              <a:rPr lang="en-US" b="1" dirty="0"/>
              <a:t>                                </a:t>
            </a:r>
            <a:r>
              <a:rPr lang="en-US" b="1" dirty="0">
                <a:solidFill>
                  <a:schemeClr val="tx1">
                    <a:lumMod val="50000"/>
                    <a:lumOff val="50000"/>
                  </a:schemeClr>
                </a:solidFill>
              </a:rPr>
              <a:t>vs </a:t>
            </a:r>
            <a:br>
              <a:rPr lang="en-US" b="1" dirty="0"/>
            </a:br>
            <a:r>
              <a:rPr lang="en-US" b="1" dirty="0"/>
              <a:t>Write me a program to </a:t>
            </a:r>
            <a:r>
              <a:rPr lang="en-US" b="1" dirty="0">
                <a:solidFill>
                  <a:schemeClr val="tx1">
                    <a:lumMod val="50000"/>
                    <a:lumOff val="50000"/>
                  </a:schemeClr>
                </a:solidFill>
              </a:rPr>
              <a:t>Do a task</a:t>
            </a:r>
            <a:br>
              <a:rPr lang="en-US" b="1" dirty="0"/>
            </a:br>
            <a:endParaRPr lang="en-US" b="1" dirty="0">
              <a:solidFill>
                <a:schemeClr val="tx1">
                  <a:lumMod val="50000"/>
                  <a:lumOff val="50000"/>
                </a:schemeClr>
              </a:solidFill>
            </a:endParaRPr>
          </a:p>
        </p:txBody>
      </p:sp>
    </p:spTree>
    <p:extLst>
      <p:ext uri="{BB962C8B-B14F-4D97-AF65-F5344CB8AC3E}">
        <p14:creationId xmlns:p14="http://schemas.microsoft.com/office/powerpoint/2010/main" val="340987111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73AC9B0-BF1C-FA87-4895-B9CCC1C33F56}"/>
              </a:ext>
            </a:extLst>
          </p:cNvPr>
          <p:cNvSpPr/>
          <p:nvPr/>
        </p:nvSpPr>
        <p:spPr>
          <a:xfrm>
            <a:off x="5517931" y="944652"/>
            <a:ext cx="252248" cy="555997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ChatGPT</a:t>
            </a:r>
            <a:endParaRPr lang="en-US" dirty="0"/>
          </a:p>
        </p:txBody>
      </p:sp>
      <p:sp>
        <p:nvSpPr>
          <p:cNvPr id="12" name="Rectangle 11">
            <a:extLst>
              <a:ext uri="{FF2B5EF4-FFF2-40B4-BE49-F238E27FC236}">
                <a16:creationId xmlns:a16="http://schemas.microsoft.com/office/drawing/2014/main" id="{50957F94-A281-CC1F-8B41-C603B3A398C7}"/>
              </a:ext>
            </a:extLst>
          </p:cNvPr>
          <p:cNvSpPr/>
          <p:nvPr/>
        </p:nvSpPr>
        <p:spPr>
          <a:xfrm>
            <a:off x="7809187" y="944652"/>
            <a:ext cx="252248" cy="555997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ChatGPT</a:t>
            </a:r>
            <a:endParaRPr lang="en-US" dirty="0"/>
          </a:p>
        </p:txBody>
      </p:sp>
      <p:sp>
        <p:nvSpPr>
          <p:cNvPr id="17" name="Hexagon 16">
            <a:extLst>
              <a:ext uri="{FF2B5EF4-FFF2-40B4-BE49-F238E27FC236}">
                <a16:creationId xmlns:a16="http://schemas.microsoft.com/office/drawing/2014/main" id="{FA96D078-4A75-AF52-A5A7-936F5EC50B69}"/>
              </a:ext>
            </a:extLst>
          </p:cNvPr>
          <p:cNvSpPr/>
          <p:nvPr/>
        </p:nvSpPr>
        <p:spPr>
          <a:xfrm>
            <a:off x="8282154" y="1402706"/>
            <a:ext cx="1818289" cy="441435"/>
          </a:xfrm>
          <a:prstGeom prst="hexag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Text</a:t>
            </a:r>
          </a:p>
        </p:txBody>
      </p:sp>
      <p:sp>
        <p:nvSpPr>
          <p:cNvPr id="24" name="Rectangle 23">
            <a:extLst>
              <a:ext uri="{FF2B5EF4-FFF2-40B4-BE49-F238E27FC236}">
                <a16:creationId xmlns:a16="http://schemas.microsoft.com/office/drawing/2014/main" id="{C6B66B7B-8A9A-45E9-A1A4-ADF998CDE356}"/>
              </a:ext>
            </a:extLst>
          </p:cNvPr>
          <p:cNvSpPr/>
          <p:nvPr/>
        </p:nvSpPr>
        <p:spPr>
          <a:xfrm>
            <a:off x="5517931" y="603068"/>
            <a:ext cx="2543504" cy="33761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ChatGPT</a:t>
            </a:r>
            <a:endParaRPr lang="en-US" dirty="0"/>
          </a:p>
        </p:txBody>
      </p:sp>
      <p:sp>
        <p:nvSpPr>
          <p:cNvPr id="25" name="Rectangle 24">
            <a:extLst>
              <a:ext uri="{FF2B5EF4-FFF2-40B4-BE49-F238E27FC236}">
                <a16:creationId xmlns:a16="http://schemas.microsoft.com/office/drawing/2014/main" id="{F2BFB72A-8B8E-60FC-36F0-54FC2E423E32}"/>
              </a:ext>
            </a:extLst>
          </p:cNvPr>
          <p:cNvSpPr/>
          <p:nvPr/>
        </p:nvSpPr>
        <p:spPr>
          <a:xfrm>
            <a:off x="5517931" y="6415073"/>
            <a:ext cx="2543504" cy="33761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ChatGPT</a:t>
            </a:r>
            <a:endParaRPr lang="en-US" dirty="0"/>
          </a:p>
        </p:txBody>
      </p:sp>
      <p:sp>
        <p:nvSpPr>
          <p:cNvPr id="38" name="Rounded Rectangle 37">
            <a:extLst>
              <a:ext uri="{FF2B5EF4-FFF2-40B4-BE49-F238E27FC236}">
                <a16:creationId xmlns:a16="http://schemas.microsoft.com/office/drawing/2014/main" id="{3B8E8D51-F560-D08F-46ED-72D4FE337020}"/>
              </a:ext>
            </a:extLst>
          </p:cNvPr>
          <p:cNvSpPr/>
          <p:nvPr/>
        </p:nvSpPr>
        <p:spPr>
          <a:xfrm>
            <a:off x="6072346" y="998057"/>
            <a:ext cx="1418897" cy="1250732"/>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LLM</a:t>
            </a:r>
            <a:endParaRPr lang="en-US" dirty="0"/>
          </a:p>
        </p:txBody>
      </p:sp>
      <p:sp>
        <p:nvSpPr>
          <p:cNvPr id="39" name="Pentagon 38">
            <a:extLst>
              <a:ext uri="{FF2B5EF4-FFF2-40B4-BE49-F238E27FC236}">
                <a16:creationId xmlns:a16="http://schemas.microsoft.com/office/drawing/2014/main" id="{714CAEDE-9AA3-873C-547D-F204C0460A99}"/>
              </a:ext>
            </a:extLst>
          </p:cNvPr>
          <p:cNvSpPr/>
          <p:nvPr/>
        </p:nvSpPr>
        <p:spPr>
          <a:xfrm>
            <a:off x="3246450" y="1339288"/>
            <a:ext cx="2125009" cy="568270"/>
          </a:xfrm>
          <a:prstGeom prst="homePlat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lumMod val="20000"/>
                    <a:lumOff val="80000"/>
                  </a:schemeClr>
                </a:solidFill>
              </a:rPr>
              <a:t>(Zero shot</a:t>
            </a:r>
            <a:r>
              <a:rPr lang="en-US" dirty="0">
                <a:solidFill>
                  <a:schemeClr val="tx1">
                    <a:lumMod val="50000"/>
                    <a:lumOff val="50000"/>
                  </a:schemeClr>
                </a:solidFill>
              </a:rPr>
              <a:t>)</a:t>
            </a:r>
            <a:r>
              <a:rPr lang="en-US" dirty="0"/>
              <a:t> Question</a:t>
            </a:r>
          </a:p>
        </p:txBody>
      </p:sp>
      <p:sp>
        <p:nvSpPr>
          <p:cNvPr id="3" name="TextBox 2">
            <a:extLst>
              <a:ext uri="{FF2B5EF4-FFF2-40B4-BE49-F238E27FC236}">
                <a16:creationId xmlns:a16="http://schemas.microsoft.com/office/drawing/2014/main" id="{B76BF725-8D4B-F5EA-0400-9D8DCFD1300A}"/>
              </a:ext>
            </a:extLst>
          </p:cNvPr>
          <p:cNvSpPr txBox="1"/>
          <p:nvPr/>
        </p:nvSpPr>
        <p:spPr>
          <a:xfrm>
            <a:off x="777023" y="2248789"/>
            <a:ext cx="4520189" cy="923330"/>
          </a:xfrm>
          <a:prstGeom prst="rect">
            <a:avLst/>
          </a:prstGeom>
          <a:noFill/>
        </p:spPr>
        <p:txBody>
          <a:bodyPr wrap="square">
            <a:spAutoFit/>
          </a:bodyPr>
          <a:lstStyle/>
          <a:p>
            <a:pPr algn="ctr"/>
            <a:r>
              <a:rPr lang="en-US" b="0" i="0" dirty="0">
                <a:solidFill>
                  <a:srgbClr val="0D0D0D"/>
                </a:solidFill>
                <a:effectLst/>
                <a:highlight>
                  <a:srgbClr val="FFFFFF"/>
                </a:highlight>
                <a:latin typeface="Söhne"/>
              </a:rPr>
              <a:t>Please read this </a:t>
            </a:r>
            <a:r>
              <a:rPr lang="en-US" b="0" i="0" dirty="0" err="1">
                <a:solidFill>
                  <a:srgbClr val="0D0D0D"/>
                </a:solidFill>
                <a:effectLst/>
                <a:highlight>
                  <a:srgbClr val="FFFFFF"/>
                </a:highlight>
                <a:latin typeface="Söhne"/>
              </a:rPr>
              <a:t>url</a:t>
            </a:r>
            <a:r>
              <a:rPr lang="en-US" b="0" i="0" dirty="0">
                <a:solidFill>
                  <a:srgbClr val="0D0D0D"/>
                </a:solidFill>
                <a:effectLst/>
                <a:highlight>
                  <a:srgbClr val="FFFFFF"/>
                </a:highlight>
                <a:latin typeface="Söhne"/>
              </a:rPr>
              <a:t>, count the number of times each pronoun is used and show me a chart of the results</a:t>
            </a:r>
            <a:endParaRPr lang="en-US" dirty="0"/>
          </a:p>
        </p:txBody>
      </p:sp>
      <p:sp>
        <p:nvSpPr>
          <p:cNvPr id="5" name="Multiply 4">
            <a:extLst>
              <a:ext uri="{FF2B5EF4-FFF2-40B4-BE49-F238E27FC236}">
                <a16:creationId xmlns:a16="http://schemas.microsoft.com/office/drawing/2014/main" id="{EDF0C2A5-0B97-C5AD-B502-64386BEE0C77}"/>
              </a:ext>
            </a:extLst>
          </p:cNvPr>
          <p:cNvSpPr/>
          <p:nvPr/>
        </p:nvSpPr>
        <p:spPr>
          <a:xfrm>
            <a:off x="3752700" y="694495"/>
            <a:ext cx="6058188" cy="6058188"/>
          </a:xfrm>
          <a:prstGeom prst="mathMultiply">
            <a:avLst/>
          </a:prstGeom>
          <a:solidFill>
            <a:srgbClr val="C000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59371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73AC9B0-BF1C-FA87-4895-B9CCC1C33F56}"/>
              </a:ext>
            </a:extLst>
          </p:cNvPr>
          <p:cNvSpPr/>
          <p:nvPr/>
        </p:nvSpPr>
        <p:spPr>
          <a:xfrm>
            <a:off x="5517931" y="944652"/>
            <a:ext cx="252248" cy="555997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ChatGPT</a:t>
            </a:r>
            <a:endParaRPr lang="en-US" dirty="0"/>
          </a:p>
        </p:txBody>
      </p:sp>
      <p:sp>
        <p:nvSpPr>
          <p:cNvPr id="12" name="Rectangle 11">
            <a:extLst>
              <a:ext uri="{FF2B5EF4-FFF2-40B4-BE49-F238E27FC236}">
                <a16:creationId xmlns:a16="http://schemas.microsoft.com/office/drawing/2014/main" id="{50957F94-A281-CC1F-8B41-C603B3A398C7}"/>
              </a:ext>
            </a:extLst>
          </p:cNvPr>
          <p:cNvSpPr/>
          <p:nvPr/>
        </p:nvSpPr>
        <p:spPr>
          <a:xfrm>
            <a:off x="7809187" y="944652"/>
            <a:ext cx="252248" cy="555997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ChatGPT</a:t>
            </a:r>
            <a:endParaRPr lang="en-US" dirty="0"/>
          </a:p>
        </p:txBody>
      </p:sp>
      <p:sp>
        <p:nvSpPr>
          <p:cNvPr id="17" name="Hexagon 16">
            <a:extLst>
              <a:ext uri="{FF2B5EF4-FFF2-40B4-BE49-F238E27FC236}">
                <a16:creationId xmlns:a16="http://schemas.microsoft.com/office/drawing/2014/main" id="{FA96D078-4A75-AF52-A5A7-936F5EC50B69}"/>
              </a:ext>
            </a:extLst>
          </p:cNvPr>
          <p:cNvSpPr/>
          <p:nvPr/>
        </p:nvSpPr>
        <p:spPr>
          <a:xfrm>
            <a:off x="8282154" y="783378"/>
            <a:ext cx="1818289" cy="441435"/>
          </a:xfrm>
          <a:prstGeom prst="hexag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Python</a:t>
            </a:r>
          </a:p>
        </p:txBody>
      </p:sp>
      <p:sp>
        <p:nvSpPr>
          <p:cNvPr id="24" name="Rectangle 23">
            <a:extLst>
              <a:ext uri="{FF2B5EF4-FFF2-40B4-BE49-F238E27FC236}">
                <a16:creationId xmlns:a16="http://schemas.microsoft.com/office/drawing/2014/main" id="{C6B66B7B-8A9A-45E9-A1A4-ADF998CDE356}"/>
              </a:ext>
            </a:extLst>
          </p:cNvPr>
          <p:cNvSpPr/>
          <p:nvPr/>
        </p:nvSpPr>
        <p:spPr>
          <a:xfrm>
            <a:off x="5517931" y="603068"/>
            <a:ext cx="2543504" cy="33761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ChatGPT</a:t>
            </a:r>
            <a:endParaRPr lang="en-US" dirty="0"/>
          </a:p>
        </p:txBody>
      </p:sp>
      <p:sp>
        <p:nvSpPr>
          <p:cNvPr id="25" name="Rectangle 24">
            <a:extLst>
              <a:ext uri="{FF2B5EF4-FFF2-40B4-BE49-F238E27FC236}">
                <a16:creationId xmlns:a16="http://schemas.microsoft.com/office/drawing/2014/main" id="{F2BFB72A-8B8E-60FC-36F0-54FC2E423E32}"/>
              </a:ext>
            </a:extLst>
          </p:cNvPr>
          <p:cNvSpPr/>
          <p:nvPr/>
        </p:nvSpPr>
        <p:spPr>
          <a:xfrm>
            <a:off x="5517931" y="6415073"/>
            <a:ext cx="2543504" cy="33761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ChatGPT</a:t>
            </a:r>
            <a:endParaRPr lang="en-US" dirty="0"/>
          </a:p>
        </p:txBody>
      </p:sp>
      <p:sp>
        <p:nvSpPr>
          <p:cNvPr id="38" name="Rounded Rectangle 37">
            <a:extLst>
              <a:ext uri="{FF2B5EF4-FFF2-40B4-BE49-F238E27FC236}">
                <a16:creationId xmlns:a16="http://schemas.microsoft.com/office/drawing/2014/main" id="{3B8E8D51-F560-D08F-46ED-72D4FE337020}"/>
              </a:ext>
            </a:extLst>
          </p:cNvPr>
          <p:cNvSpPr/>
          <p:nvPr/>
        </p:nvSpPr>
        <p:spPr>
          <a:xfrm>
            <a:off x="6072346" y="998057"/>
            <a:ext cx="1418897" cy="1250732"/>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LLM</a:t>
            </a:r>
            <a:endParaRPr lang="en-US" dirty="0"/>
          </a:p>
        </p:txBody>
      </p:sp>
      <p:sp>
        <p:nvSpPr>
          <p:cNvPr id="39" name="Pentagon 38">
            <a:extLst>
              <a:ext uri="{FF2B5EF4-FFF2-40B4-BE49-F238E27FC236}">
                <a16:creationId xmlns:a16="http://schemas.microsoft.com/office/drawing/2014/main" id="{714CAEDE-9AA3-873C-547D-F204C0460A99}"/>
              </a:ext>
            </a:extLst>
          </p:cNvPr>
          <p:cNvSpPr/>
          <p:nvPr/>
        </p:nvSpPr>
        <p:spPr>
          <a:xfrm>
            <a:off x="3246450" y="1339288"/>
            <a:ext cx="2125009" cy="568270"/>
          </a:xfrm>
          <a:prstGeom prst="homePlat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Output</a:t>
            </a:r>
          </a:p>
        </p:txBody>
      </p:sp>
      <p:sp>
        <p:nvSpPr>
          <p:cNvPr id="3" name="TextBox 2">
            <a:extLst>
              <a:ext uri="{FF2B5EF4-FFF2-40B4-BE49-F238E27FC236}">
                <a16:creationId xmlns:a16="http://schemas.microsoft.com/office/drawing/2014/main" id="{B76BF725-8D4B-F5EA-0400-9D8DCFD1300A}"/>
              </a:ext>
            </a:extLst>
          </p:cNvPr>
          <p:cNvSpPr txBox="1"/>
          <p:nvPr/>
        </p:nvSpPr>
        <p:spPr>
          <a:xfrm>
            <a:off x="172995" y="2248789"/>
            <a:ext cx="5124217" cy="4278094"/>
          </a:xfrm>
          <a:prstGeom prst="rect">
            <a:avLst/>
          </a:prstGeom>
          <a:noFill/>
        </p:spPr>
        <p:txBody>
          <a:bodyPr wrap="square">
            <a:spAutoFit/>
          </a:bodyPr>
          <a:lstStyle/>
          <a:p>
            <a:r>
              <a:rPr lang="en-US" b="0" i="0" dirty="0">
                <a:solidFill>
                  <a:srgbClr val="0D0D0D"/>
                </a:solidFill>
                <a:effectLst/>
                <a:highlight>
                  <a:srgbClr val="FFFFFF"/>
                </a:highlight>
                <a:latin typeface="Söhne"/>
              </a:rPr>
              <a:t>I would like you to write me a python function that takes a </a:t>
            </a:r>
            <a:r>
              <a:rPr lang="en-US" b="0" i="0" dirty="0" err="1">
                <a:solidFill>
                  <a:srgbClr val="0D0D0D"/>
                </a:solidFill>
                <a:effectLst/>
                <a:highlight>
                  <a:srgbClr val="FFFFFF"/>
                </a:highlight>
                <a:latin typeface="Söhne"/>
              </a:rPr>
              <a:t>url</a:t>
            </a:r>
            <a:r>
              <a:rPr lang="en-US" b="0" i="0" dirty="0">
                <a:solidFill>
                  <a:srgbClr val="0D0D0D"/>
                </a:solidFill>
                <a:effectLst/>
                <a:highlight>
                  <a:srgbClr val="FFFFFF"/>
                </a:highlight>
                <a:latin typeface="Söhne"/>
              </a:rPr>
              <a:t>, </a:t>
            </a:r>
          </a:p>
          <a:p>
            <a:r>
              <a:rPr lang="en-US" b="0" i="0" dirty="0">
                <a:solidFill>
                  <a:srgbClr val="0D0D0D"/>
                </a:solidFill>
                <a:effectLst/>
                <a:highlight>
                  <a:srgbClr val="FFFFFF"/>
                </a:highlight>
                <a:latin typeface="Söhne"/>
              </a:rPr>
              <a:t>reads the contents of that </a:t>
            </a:r>
            <a:r>
              <a:rPr lang="en-US" b="0" i="0" dirty="0" err="1">
                <a:solidFill>
                  <a:srgbClr val="0D0D0D"/>
                </a:solidFill>
                <a:effectLst/>
                <a:highlight>
                  <a:srgbClr val="FFFFFF"/>
                </a:highlight>
                <a:latin typeface="Söhne"/>
              </a:rPr>
              <a:t>url</a:t>
            </a:r>
            <a:r>
              <a:rPr lang="en-US" b="0" i="0" dirty="0">
                <a:solidFill>
                  <a:srgbClr val="0D0D0D"/>
                </a:solidFill>
                <a:effectLst/>
                <a:highlight>
                  <a:srgbClr val="FFFFFF"/>
                </a:highlight>
                <a:latin typeface="Söhne"/>
              </a:rPr>
              <a:t>,</a:t>
            </a:r>
          </a:p>
          <a:p>
            <a:r>
              <a:rPr lang="en-US" b="0" i="0" dirty="0">
                <a:solidFill>
                  <a:srgbClr val="0D0D0D"/>
                </a:solidFill>
                <a:effectLst/>
                <a:highlight>
                  <a:srgbClr val="FFFFFF"/>
                </a:highlight>
                <a:latin typeface="Söhne"/>
              </a:rPr>
              <a:t> counts the number of time English pronouns are used and return the report as a </a:t>
            </a:r>
            <a:r>
              <a:rPr lang="en-US" b="0" i="0" dirty="0" err="1">
                <a:solidFill>
                  <a:srgbClr val="0D0D0D"/>
                </a:solidFill>
                <a:effectLst/>
                <a:highlight>
                  <a:srgbClr val="FFFFFF"/>
                </a:highlight>
                <a:latin typeface="Söhne"/>
              </a:rPr>
              <a:t>json</a:t>
            </a:r>
            <a:r>
              <a:rPr lang="en-US" b="0" i="0" dirty="0">
                <a:solidFill>
                  <a:srgbClr val="0D0D0D"/>
                </a:solidFill>
                <a:effectLst/>
                <a:highlight>
                  <a:srgbClr val="FFFFFF"/>
                </a:highlight>
                <a:latin typeface="Söhne"/>
              </a:rPr>
              <a:t> string.</a:t>
            </a:r>
          </a:p>
          <a:p>
            <a:endParaRPr lang="en-US" dirty="0">
              <a:solidFill>
                <a:srgbClr val="0D0D0D"/>
              </a:solidFill>
              <a:highlight>
                <a:srgbClr val="FFFFFF"/>
              </a:highlight>
              <a:latin typeface="Söhne"/>
            </a:endParaRPr>
          </a:p>
          <a:p>
            <a:r>
              <a:rPr lang="en-US" sz="2000" b="1" i="0" dirty="0">
                <a:solidFill>
                  <a:srgbClr val="0D0D0D"/>
                </a:solidFill>
                <a:effectLst/>
                <a:highlight>
                  <a:srgbClr val="FFFFFF"/>
                </a:highlight>
                <a:latin typeface="Söhne"/>
              </a:rPr>
              <a:t>## Format of Report </a:t>
            </a:r>
          </a:p>
          <a:p>
            <a:endParaRPr lang="en-US" b="0" i="0" dirty="0">
              <a:solidFill>
                <a:srgbClr val="0D0D0D"/>
              </a:solidFill>
              <a:effectLst/>
              <a:highlight>
                <a:srgbClr val="FFFFFF"/>
              </a:highlight>
              <a:latin typeface="Söhne"/>
            </a:endParaRPr>
          </a:p>
          <a:p>
            <a:r>
              <a:rPr lang="en-US" b="0" i="0" dirty="0">
                <a:solidFill>
                  <a:srgbClr val="0D0D0D"/>
                </a:solidFill>
                <a:effectLst/>
                <a:highlight>
                  <a:srgbClr val="C0C0C0"/>
                </a:highlight>
                <a:latin typeface="Fira Code" panose="020B0809050000020004" pitchFamily="49" charset="0"/>
                <a:ea typeface="Fira Code" panose="020B0809050000020004" pitchFamily="49" charset="0"/>
              </a:rPr>
              <a:t>```</a:t>
            </a:r>
            <a:r>
              <a:rPr lang="en-US" b="0" i="0" dirty="0" err="1">
                <a:solidFill>
                  <a:srgbClr val="0D0D0D"/>
                </a:solidFill>
                <a:effectLst/>
                <a:highlight>
                  <a:srgbClr val="C0C0C0"/>
                </a:highlight>
                <a:latin typeface="Fira Code" panose="020B0809050000020004" pitchFamily="49" charset="0"/>
                <a:ea typeface="Fira Code" panose="020B0809050000020004" pitchFamily="49" charset="0"/>
              </a:rPr>
              <a:t>json</a:t>
            </a:r>
            <a:r>
              <a:rPr lang="en-US" b="0" i="0" dirty="0">
                <a:solidFill>
                  <a:srgbClr val="0D0D0D"/>
                </a:solidFill>
                <a:effectLst/>
                <a:highlight>
                  <a:srgbClr val="C0C0C0"/>
                </a:highlight>
                <a:latin typeface="Fira Code" panose="020B0809050000020004" pitchFamily="49" charset="0"/>
                <a:ea typeface="Fira Code" panose="020B0809050000020004" pitchFamily="49" charset="0"/>
              </a:rPr>
              <a:t> </a:t>
            </a:r>
          </a:p>
          <a:p>
            <a:r>
              <a:rPr lang="en-US" b="0" i="0" dirty="0">
                <a:solidFill>
                  <a:srgbClr val="0D0D0D"/>
                </a:solidFill>
                <a:effectLst/>
                <a:highlight>
                  <a:srgbClr val="C0C0C0"/>
                </a:highlight>
                <a:latin typeface="Fira Code" panose="020B0809050000020004" pitchFamily="49" charset="0"/>
                <a:ea typeface="Fira Code" panose="020B0809050000020004" pitchFamily="49" charset="0"/>
              </a:rPr>
              <a:t>{ </a:t>
            </a:r>
          </a:p>
          <a:p>
            <a:r>
              <a:rPr lang="en-US" dirty="0">
                <a:solidFill>
                  <a:srgbClr val="0D0D0D"/>
                </a:solidFill>
                <a:highlight>
                  <a:srgbClr val="C0C0C0"/>
                </a:highlight>
                <a:latin typeface="Fira Code" panose="020B0809050000020004" pitchFamily="49" charset="0"/>
                <a:ea typeface="Fira Code" panose="020B0809050000020004" pitchFamily="49" charset="0"/>
              </a:rPr>
              <a:t>  </a:t>
            </a:r>
            <a:r>
              <a:rPr lang="en-US" b="0" i="0" dirty="0">
                <a:solidFill>
                  <a:srgbClr val="0D0D0D"/>
                </a:solidFill>
                <a:effectLst/>
                <a:highlight>
                  <a:srgbClr val="C0C0C0"/>
                </a:highlight>
                <a:latin typeface="Fira Code" panose="020B0809050000020004" pitchFamily="49" charset="0"/>
                <a:ea typeface="Fira Code" panose="020B0809050000020004" pitchFamily="49" charset="0"/>
              </a:rPr>
              <a:t>"he": 5,</a:t>
            </a:r>
          </a:p>
          <a:p>
            <a:r>
              <a:rPr lang="en-US" dirty="0">
                <a:solidFill>
                  <a:srgbClr val="0D0D0D"/>
                </a:solidFill>
                <a:highlight>
                  <a:srgbClr val="C0C0C0"/>
                </a:highlight>
                <a:latin typeface="Fira Code" panose="020B0809050000020004" pitchFamily="49" charset="0"/>
                <a:ea typeface="Fira Code" panose="020B0809050000020004" pitchFamily="49" charset="0"/>
              </a:rPr>
              <a:t> </a:t>
            </a:r>
            <a:r>
              <a:rPr lang="en-US" b="0" i="0" dirty="0">
                <a:solidFill>
                  <a:srgbClr val="0D0D0D"/>
                </a:solidFill>
                <a:effectLst/>
                <a:highlight>
                  <a:srgbClr val="C0C0C0"/>
                </a:highlight>
                <a:latin typeface="Fira Code" panose="020B0809050000020004" pitchFamily="49" charset="0"/>
                <a:ea typeface="Fira Code" panose="020B0809050000020004" pitchFamily="49" charset="0"/>
              </a:rPr>
              <a:t> "she" : 8,</a:t>
            </a:r>
          </a:p>
          <a:p>
            <a:r>
              <a:rPr lang="en-US" dirty="0">
                <a:solidFill>
                  <a:srgbClr val="0D0D0D"/>
                </a:solidFill>
                <a:highlight>
                  <a:srgbClr val="C0C0C0"/>
                </a:highlight>
                <a:latin typeface="Fira Code" panose="020B0809050000020004" pitchFamily="49" charset="0"/>
                <a:ea typeface="Fira Code" panose="020B0809050000020004" pitchFamily="49" charset="0"/>
              </a:rPr>
              <a:t> </a:t>
            </a:r>
            <a:r>
              <a:rPr lang="en-US" b="0" i="0" dirty="0">
                <a:solidFill>
                  <a:srgbClr val="0D0D0D"/>
                </a:solidFill>
                <a:effectLst/>
                <a:highlight>
                  <a:srgbClr val="C0C0C0"/>
                </a:highlight>
                <a:latin typeface="Fira Code" panose="020B0809050000020004" pitchFamily="49" charset="0"/>
                <a:ea typeface="Fira Code" panose="020B0809050000020004" pitchFamily="49" charset="0"/>
              </a:rPr>
              <a:t> "they" : 3 </a:t>
            </a:r>
          </a:p>
          <a:p>
            <a:r>
              <a:rPr lang="en-US" b="0" i="0" dirty="0">
                <a:solidFill>
                  <a:srgbClr val="0D0D0D"/>
                </a:solidFill>
                <a:effectLst/>
                <a:highlight>
                  <a:srgbClr val="C0C0C0"/>
                </a:highlight>
                <a:latin typeface="Fira Code" panose="020B0809050000020004" pitchFamily="49" charset="0"/>
                <a:ea typeface="Fira Code" panose="020B0809050000020004" pitchFamily="49" charset="0"/>
              </a:rPr>
              <a:t>}</a:t>
            </a:r>
          </a:p>
          <a:p>
            <a:r>
              <a:rPr lang="en-US" b="0" i="0" dirty="0">
                <a:solidFill>
                  <a:srgbClr val="0D0D0D"/>
                </a:solidFill>
                <a:effectLst/>
                <a:highlight>
                  <a:srgbClr val="C0C0C0"/>
                </a:highlight>
                <a:latin typeface="Fira Code" panose="020B0809050000020004" pitchFamily="49" charset="0"/>
                <a:ea typeface="Fira Code" panose="020B0809050000020004" pitchFamily="49" charset="0"/>
              </a:rPr>
              <a:t> ```</a:t>
            </a:r>
            <a:endParaRPr lang="en-US" dirty="0">
              <a:highlight>
                <a:srgbClr val="C0C0C0"/>
              </a:highlight>
              <a:latin typeface="Fira Code" panose="020B0809050000020004" pitchFamily="49" charset="0"/>
              <a:ea typeface="Fira Code" panose="020B0809050000020004" pitchFamily="49" charset="0"/>
            </a:endParaRPr>
          </a:p>
        </p:txBody>
      </p:sp>
      <p:sp>
        <p:nvSpPr>
          <p:cNvPr id="4" name="Pentagon 3">
            <a:extLst>
              <a:ext uri="{FF2B5EF4-FFF2-40B4-BE49-F238E27FC236}">
                <a16:creationId xmlns:a16="http://schemas.microsoft.com/office/drawing/2014/main" id="{F41D81E0-F1A5-68FE-94F7-877225EB4123}"/>
              </a:ext>
            </a:extLst>
          </p:cNvPr>
          <p:cNvSpPr/>
          <p:nvPr/>
        </p:nvSpPr>
        <p:spPr>
          <a:xfrm>
            <a:off x="3246450" y="656543"/>
            <a:ext cx="2125009" cy="568270"/>
          </a:xfrm>
          <a:prstGeom prst="homePlat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Markdown</a:t>
            </a:r>
          </a:p>
        </p:txBody>
      </p:sp>
      <p:pic>
        <p:nvPicPr>
          <p:cNvPr id="11" name="Picture 10">
            <a:extLst>
              <a:ext uri="{FF2B5EF4-FFF2-40B4-BE49-F238E27FC236}">
                <a16:creationId xmlns:a16="http://schemas.microsoft.com/office/drawing/2014/main" id="{BB70076E-ADDD-1BC1-478D-B32D0FBE3B05}"/>
              </a:ext>
            </a:extLst>
          </p:cNvPr>
          <p:cNvPicPr>
            <a:picLocks noChangeAspect="1"/>
          </p:cNvPicPr>
          <p:nvPr/>
        </p:nvPicPr>
        <p:blipFill>
          <a:blip r:embed="rId2"/>
          <a:stretch>
            <a:fillRect/>
          </a:stretch>
        </p:blipFill>
        <p:spPr>
          <a:xfrm>
            <a:off x="8173137" y="1339288"/>
            <a:ext cx="4877018" cy="3742402"/>
          </a:xfrm>
          <a:prstGeom prst="rect">
            <a:avLst/>
          </a:prstGeom>
        </p:spPr>
      </p:pic>
    </p:spTree>
    <p:extLst>
      <p:ext uri="{BB962C8B-B14F-4D97-AF65-F5344CB8AC3E}">
        <p14:creationId xmlns:p14="http://schemas.microsoft.com/office/powerpoint/2010/main" val="140163356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A973A72-66AC-6237-A32A-BB937BF13A3D}"/>
              </a:ext>
            </a:extLst>
          </p:cNvPr>
          <p:cNvSpPr>
            <a:spLocks noGrp="1"/>
          </p:cNvSpPr>
          <p:nvPr>
            <p:ph type="title"/>
          </p:nvPr>
        </p:nvSpPr>
        <p:spPr>
          <a:xfrm>
            <a:off x="729049" y="2428704"/>
            <a:ext cx="10538254" cy="1325563"/>
          </a:xfrm>
        </p:spPr>
        <p:txBody>
          <a:bodyPr>
            <a:normAutofit/>
          </a:bodyPr>
          <a:lstStyle/>
          <a:p>
            <a:r>
              <a:rPr lang="en-US" b="1" dirty="0"/>
              <a:t>Refactoring</a:t>
            </a:r>
            <a:br>
              <a:rPr lang="en-US" b="1" dirty="0"/>
            </a:br>
            <a:r>
              <a:rPr lang="en-US" b="1" dirty="0">
                <a:solidFill>
                  <a:schemeClr val="tx1">
                    <a:lumMod val="50000"/>
                    <a:lumOff val="50000"/>
                  </a:schemeClr>
                </a:solidFill>
              </a:rPr>
              <a:t>Renames</a:t>
            </a:r>
          </a:p>
        </p:txBody>
      </p:sp>
    </p:spTree>
    <p:extLst>
      <p:ext uri="{BB962C8B-B14F-4D97-AF65-F5344CB8AC3E}">
        <p14:creationId xmlns:p14="http://schemas.microsoft.com/office/powerpoint/2010/main" val="376021728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Hexagon 16">
            <a:extLst>
              <a:ext uri="{FF2B5EF4-FFF2-40B4-BE49-F238E27FC236}">
                <a16:creationId xmlns:a16="http://schemas.microsoft.com/office/drawing/2014/main" id="{FA96D078-4A75-AF52-A5A7-936F5EC50B69}"/>
              </a:ext>
            </a:extLst>
          </p:cNvPr>
          <p:cNvSpPr/>
          <p:nvPr/>
        </p:nvSpPr>
        <p:spPr>
          <a:xfrm>
            <a:off x="9956169" y="1580598"/>
            <a:ext cx="1818289" cy="441435"/>
          </a:xfrm>
          <a:prstGeom prst="hexag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Markdown</a:t>
            </a:r>
          </a:p>
        </p:txBody>
      </p:sp>
      <p:sp>
        <p:nvSpPr>
          <p:cNvPr id="39" name="Pentagon 38">
            <a:extLst>
              <a:ext uri="{FF2B5EF4-FFF2-40B4-BE49-F238E27FC236}">
                <a16:creationId xmlns:a16="http://schemas.microsoft.com/office/drawing/2014/main" id="{714CAEDE-9AA3-873C-547D-F204C0460A99}"/>
              </a:ext>
            </a:extLst>
          </p:cNvPr>
          <p:cNvSpPr/>
          <p:nvPr/>
        </p:nvSpPr>
        <p:spPr>
          <a:xfrm>
            <a:off x="9956169" y="897853"/>
            <a:ext cx="2125009" cy="568270"/>
          </a:xfrm>
          <a:prstGeom prst="homePlat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Output</a:t>
            </a:r>
          </a:p>
        </p:txBody>
      </p:sp>
      <p:sp>
        <p:nvSpPr>
          <p:cNvPr id="3" name="TextBox 2">
            <a:extLst>
              <a:ext uri="{FF2B5EF4-FFF2-40B4-BE49-F238E27FC236}">
                <a16:creationId xmlns:a16="http://schemas.microsoft.com/office/drawing/2014/main" id="{B76BF725-8D4B-F5EA-0400-9D8DCFD1300A}"/>
              </a:ext>
            </a:extLst>
          </p:cNvPr>
          <p:cNvSpPr txBox="1"/>
          <p:nvPr/>
        </p:nvSpPr>
        <p:spPr>
          <a:xfrm>
            <a:off x="222422" y="135730"/>
            <a:ext cx="7537622" cy="4308872"/>
          </a:xfrm>
          <a:prstGeom prst="rect">
            <a:avLst/>
          </a:prstGeom>
          <a:noFill/>
        </p:spPr>
        <p:txBody>
          <a:bodyPr wrap="square">
            <a:spAutoFit/>
          </a:bodyPr>
          <a:lstStyle/>
          <a:p>
            <a:pPr algn="l"/>
            <a:r>
              <a:rPr lang="en-US" b="0" i="0" dirty="0">
                <a:solidFill>
                  <a:srgbClr val="1F2328"/>
                </a:solidFill>
                <a:effectLst/>
                <a:highlight>
                  <a:srgbClr val="FFFFFF"/>
                </a:highlight>
                <a:latin typeface="-apple-system"/>
              </a:rPr>
              <a:t>Hello, I would like to you review this code and suggest the </a:t>
            </a:r>
            <a:r>
              <a:rPr lang="en-US" b="0" i="0" u="sng" dirty="0">
                <a:solidFill>
                  <a:srgbClr val="C00000"/>
                </a:solidFill>
                <a:effectLst/>
                <a:highlight>
                  <a:srgbClr val="FFFFFF"/>
                </a:highlight>
                <a:latin typeface="-apple-system"/>
              </a:rPr>
              <a:t>top 10 rename refactorings</a:t>
            </a:r>
            <a:r>
              <a:rPr lang="en-US" b="0" i="0" dirty="0">
                <a:solidFill>
                  <a:srgbClr val="1F2328"/>
                </a:solidFill>
                <a:effectLst/>
                <a:highlight>
                  <a:srgbClr val="FFFFFF"/>
                </a:highlight>
                <a:latin typeface="-apple-system"/>
              </a:rPr>
              <a:t>. I would appreciate it if you could prioritize suggestions based on </a:t>
            </a:r>
            <a:r>
              <a:rPr lang="en-US" b="1" i="0" dirty="0">
                <a:solidFill>
                  <a:srgbClr val="1F2328"/>
                </a:solidFill>
                <a:effectLst/>
                <a:highlight>
                  <a:srgbClr val="FFFFFF"/>
                </a:highlight>
                <a:latin typeface="-apple-system"/>
              </a:rPr>
              <a:t>impact on code CLARITY</a:t>
            </a:r>
          </a:p>
          <a:p>
            <a:pPr algn="l"/>
            <a:endParaRPr lang="en-US" b="0" i="0" dirty="0">
              <a:solidFill>
                <a:srgbClr val="1F2328"/>
              </a:solidFill>
              <a:effectLst/>
              <a:highlight>
                <a:srgbClr val="FFFFFF"/>
              </a:highlight>
              <a:latin typeface="-apple-system"/>
            </a:endParaRPr>
          </a:p>
          <a:p>
            <a:pPr algn="l"/>
            <a:r>
              <a:rPr lang="en-US" sz="2000" b="1" i="0" dirty="0">
                <a:solidFill>
                  <a:srgbClr val="1F2328"/>
                </a:solidFill>
                <a:effectLst/>
                <a:highlight>
                  <a:srgbClr val="FFFFFF"/>
                </a:highlight>
                <a:latin typeface="-apple-system"/>
              </a:rPr>
              <a:t>Next Step</a:t>
            </a:r>
          </a:p>
          <a:p>
            <a:pPr algn="l"/>
            <a:endParaRPr lang="en-US" b="1" i="0" dirty="0">
              <a:solidFill>
                <a:srgbClr val="1F2328"/>
              </a:solidFill>
              <a:effectLst/>
              <a:highlight>
                <a:srgbClr val="FFFFFF"/>
              </a:highlight>
              <a:latin typeface="-apple-system"/>
            </a:endParaRPr>
          </a:p>
          <a:p>
            <a:pPr algn="l"/>
            <a:r>
              <a:rPr lang="en-US" b="0" i="0" dirty="0">
                <a:solidFill>
                  <a:srgbClr val="1F2328"/>
                </a:solidFill>
                <a:effectLst/>
                <a:highlight>
                  <a:srgbClr val="FFFFFF"/>
                </a:highlight>
                <a:latin typeface="-apple-system"/>
              </a:rPr>
              <a:t>if you understand this</a:t>
            </a:r>
          </a:p>
          <a:p>
            <a:pPr algn="l">
              <a:buFont typeface="+mj-lt"/>
              <a:buAutoNum type="arabicPeriod"/>
            </a:pPr>
            <a:r>
              <a:rPr lang="en-US" b="0" i="0" dirty="0">
                <a:solidFill>
                  <a:srgbClr val="1F2328"/>
                </a:solidFill>
                <a:effectLst/>
                <a:highlight>
                  <a:srgbClr val="FFFFFF"/>
                </a:highlight>
                <a:latin typeface="-apple-system"/>
              </a:rPr>
              <a:t>please REPLY with: </a:t>
            </a:r>
            <a:r>
              <a:rPr lang="en-US" b="0" i="0" u="sng" dirty="0">
                <a:solidFill>
                  <a:srgbClr val="C00000"/>
                </a:solidFill>
                <a:effectLst/>
                <a:highlight>
                  <a:srgbClr val="FFFFFF"/>
                </a:highlight>
                <a:latin typeface="-apple-system"/>
              </a:rPr>
              <a:t>"Which language is it in?"</a:t>
            </a:r>
          </a:p>
          <a:p>
            <a:pPr algn="l">
              <a:buFont typeface="+mj-lt"/>
              <a:buAutoNum type="arabicPeriod"/>
            </a:pPr>
            <a:r>
              <a:rPr lang="en-US" b="0" i="0" dirty="0">
                <a:solidFill>
                  <a:srgbClr val="1F2328"/>
                </a:solidFill>
                <a:effectLst/>
                <a:highlight>
                  <a:srgbClr val="FFFFFF"/>
                </a:highlight>
                <a:latin typeface="-apple-system"/>
              </a:rPr>
              <a:t>afterwards, REPLY </a:t>
            </a:r>
            <a:r>
              <a:rPr lang="en-US" b="0" i="0" u="sng" dirty="0">
                <a:solidFill>
                  <a:srgbClr val="C00000"/>
                </a:solidFill>
                <a:effectLst/>
                <a:highlight>
                  <a:srgbClr val="FFFFFF"/>
                </a:highlight>
                <a:latin typeface="-apple-system"/>
              </a:rPr>
              <a:t>with "Ok Let's refactor" </a:t>
            </a:r>
            <a:r>
              <a:rPr lang="en-US" b="0" i="0" dirty="0">
                <a:solidFill>
                  <a:srgbClr val="1F2328"/>
                </a:solidFill>
                <a:effectLst/>
                <a:highlight>
                  <a:srgbClr val="FFFFFF"/>
                </a:highlight>
                <a:latin typeface="-apple-system"/>
              </a:rPr>
              <a:t>and I will show you the code</a:t>
            </a:r>
          </a:p>
          <a:p>
            <a:pPr algn="l">
              <a:buFont typeface="+mj-lt"/>
              <a:buAutoNum type="arabicPeriod"/>
            </a:pPr>
            <a:r>
              <a:rPr lang="en-US" b="0" i="0" dirty="0">
                <a:solidFill>
                  <a:srgbClr val="1F2328"/>
                </a:solidFill>
                <a:effectLst/>
                <a:highlight>
                  <a:srgbClr val="FFFFFF"/>
                </a:highlight>
                <a:latin typeface="-apple-system"/>
              </a:rPr>
              <a:t>Provide the rename refactoring suggestions in the final format</a:t>
            </a:r>
          </a:p>
          <a:p>
            <a:pPr algn="l">
              <a:buFont typeface="+mj-lt"/>
              <a:buAutoNum type="arabicPeriod"/>
            </a:pPr>
            <a:endParaRPr lang="en-US" b="0" i="0" dirty="0">
              <a:solidFill>
                <a:srgbClr val="1F2328"/>
              </a:solidFill>
              <a:effectLst/>
              <a:highlight>
                <a:srgbClr val="FFFFFF"/>
              </a:highlight>
              <a:latin typeface="-apple-system"/>
            </a:endParaRPr>
          </a:p>
          <a:p>
            <a:pPr algn="l"/>
            <a:r>
              <a:rPr lang="en-US" sz="2000" b="1" i="0" u="sng" dirty="0">
                <a:solidFill>
                  <a:srgbClr val="C00000"/>
                </a:solidFill>
                <a:effectLst/>
                <a:highlight>
                  <a:srgbClr val="FFFFFF"/>
                </a:highlight>
                <a:latin typeface="-apple-system"/>
              </a:rPr>
              <a:t>Final Response Format</a:t>
            </a:r>
          </a:p>
          <a:p>
            <a:pPr algn="l"/>
            <a:endParaRPr lang="en-US" b="1" i="0" dirty="0">
              <a:solidFill>
                <a:srgbClr val="1F2328"/>
              </a:solidFill>
              <a:effectLst/>
              <a:highlight>
                <a:srgbClr val="FFFFFF"/>
              </a:highlight>
              <a:latin typeface="-apple-system"/>
            </a:endParaRPr>
          </a:p>
          <a:p>
            <a:pPr algn="l">
              <a:buFont typeface="+mj-lt"/>
              <a:buAutoNum type="arabicPeriod"/>
            </a:pPr>
            <a:r>
              <a:rPr lang="en-US" b="0" i="0" dirty="0">
                <a:solidFill>
                  <a:srgbClr val="1F2328"/>
                </a:solidFill>
                <a:effectLst/>
                <a:highlight>
                  <a:srgbClr val="FFFFFF"/>
                </a:highlight>
                <a:latin typeface="-apple-system"/>
              </a:rPr>
              <a:t>Refactor </a:t>
            </a:r>
            <a:r>
              <a:rPr lang="en-US" b="1" i="0" dirty="0" err="1">
                <a:solidFill>
                  <a:srgbClr val="1F2328"/>
                </a:solidFill>
                <a:effectLst/>
                <a:highlight>
                  <a:srgbClr val="FFFFFF"/>
                </a:highlight>
                <a:latin typeface="-apple-system"/>
              </a:rPr>
              <a:t>orginalName</a:t>
            </a:r>
            <a:r>
              <a:rPr lang="en-US" b="0" i="0" dirty="0">
                <a:solidFill>
                  <a:srgbClr val="1F2328"/>
                </a:solidFill>
                <a:effectLst/>
                <a:highlight>
                  <a:srgbClr val="FFFFFF"/>
                </a:highlight>
                <a:latin typeface="-apple-system"/>
              </a:rPr>
              <a:t> =&gt; </a:t>
            </a:r>
            <a:r>
              <a:rPr lang="en-US" b="1" i="0" dirty="0">
                <a:solidFill>
                  <a:srgbClr val="1F2328"/>
                </a:solidFill>
                <a:effectLst/>
                <a:highlight>
                  <a:srgbClr val="FFFFFF"/>
                </a:highlight>
                <a:latin typeface="-apple-system"/>
              </a:rPr>
              <a:t>BetterNameOption1'         or         BetterNameOption2`</a:t>
            </a:r>
            <a:endParaRPr lang="en-US" b="0" i="0" dirty="0">
              <a:solidFill>
                <a:srgbClr val="1F2328"/>
              </a:solidFill>
              <a:effectLst/>
              <a:highlight>
                <a:srgbClr val="FFFFFF"/>
              </a:highlight>
              <a:latin typeface="-apple-system"/>
            </a:endParaRPr>
          </a:p>
        </p:txBody>
      </p:sp>
      <p:sp>
        <p:nvSpPr>
          <p:cNvPr id="4" name="Pentagon 3">
            <a:extLst>
              <a:ext uri="{FF2B5EF4-FFF2-40B4-BE49-F238E27FC236}">
                <a16:creationId xmlns:a16="http://schemas.microsoft.com/office/drawing/2014/main" id="{F41D81E0-F1A5-68FE-94F7-877225EB4123}"/>
              </a:ext>
            </a:extLst>
          </p:cNvPr>
          <p:cNvSpPr/>
          <p:nvPr/>
        </p:nvSpPr>
        <p:spPr>
          <a:xfrm>
            <a:off x="9956169" y="215108"/>
            <a:ext cx="2125009" cy="568270"/>
          </a:xfrm>
          <a:prstGeom prst="homePlat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Process</a:t>
            </a:r>
          </a:p>
        </p:txBody>
      </p:sp>
      <p:sp>
        <p:nvSpPr>
          <p:cNvPr id="2" name="TextBox 1">
            <a:extLst>
              <a:ext uri="{FF2B5EF4-FFF2-40B4-BE49-F238E27FC236}">
                <a16:creationId xmlns:a16="http://schemas.microsoft.com/office/drawing/2014/main" id="{D1B043FC-5FE1-CC6F-7649-AAA4BAB97ACD}"/>
              </a:ext>
            </a:extLst>
          </p:cNvPr>
          <p:cNvSpPr txBox="1"/>
          <p:nvPr/>
        </p:nvSpPr>
        <p:spPr>
          <a:xfrm>
            <a:off x="222422" y="4407653"/>
            <a:ext cx="6409037" cy="923330"/>
          </a:xfrm>
          <a:prstGeom prst="rect">
            <a:avLst/>
          </a:prstGeom>
          <a:noFill/>
        </p:spPr>
        <p:txBody>
          <a:bodyPr wrap="square">
            <a:spAutoFit/>
          </a:bodyPr>
          <a:lstStyle/>
          <a:p>
            <a:pPr algn="r"/>
            <a:r>
              <a:rPr lang="en-US" b="0" i="0" dirty="0">
                <a:solidFill>
                  <a:srgbClr val="1F2328"/>
                </a:solidFill>
                <a:effectLst/>
                <a:highlight>
                  <a:srgbClr val="FFFFFF"/>
                </a:highlight>
                <a:latin typeface="-apple-system"/>
              </a:rPr>
              <a:t>Which language is it in?</a:t>
            </a:r>
          </a:p>
          <a:p>
            <a:pPr algn="l"/>
            <a:r>
              <a:rPr lang="en-US" b="0" i="0" dirty="0">
                <a:solidFill>
                  <a:srgbClr val="1F2328"/>
                </a:solidFill>
                <a:effectLst/>
                <a:highlight>
                  <a:srgbClr val="FFFFFF"/>
                </a:highlight>
                <a:latin typeface="-apple-system"/>
              </a:rPr>
              <a:t>Fortran</a:t>
            </a:r>
          </a:p>
          <a:p>
            <a:pPr algn="r"/>
            <a:r>
              <a:rPr lang="en-US" b="0" i="0" dirty="0">
                <a:solidFill>
                  <a:srgbClr val="1F2328"/>
                </a:solidFill>
                <a:effectLst/>
                <a:highlight>
                  <a:srgbClr val="FFFFFF"/>
                </a:highlight>
                <a:latin typeface="-apple-system"/>
              </a:rPr>
              <a:t>Ok, Let's refactor</a:t>
            </a:r>
          </a:p>
        </p:txBody>
      </p:sp>
    </p:spTree>
    <p:extLst>
      <p:ext uri="{BB962C8B-B14F-4D97-AF65-F5344CB8AC3E}">
        <p14:creationId xmlns:p14="http://schemas.microsoft.com/office/powerpoint/2010/main" val="1378397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6DCD997-8429-CECF-029F-6D6F9F621CA0}"/>
              </a:ext>
            </a:extLst>
          </p:cNvPr>
          <p:cNvPicPr>
            <a:picLocks noChangeAspect="1"/>
          </p:cNvPicPr>
          <p:nvPr/>
        </p:nvPicPr>
        <p:blipFill>
          <a:blip r:embed="rId2"/>
          <a:srcRect/>
          <a:stretch/>
        </p:blipFill>
        <p:spPr>
          <a:xfrm>
            <a:off x="711594" y="0"/>
            <a:ext cx="4666262" cy="30101969"/>
          </a:xfrm>
          <a:prstGeom prst="rect">
            <a:avLst/>
          </a:prstGeom>
        </p:spPr>
      </p:pic>
    </p:spTree>
    <p:extLst>
      <p:ext uri="{BB962C8B-B14F-4D97-AF65-F5344CB8AC3E}">
        <p14:creationId xmlns:p14="http://schemas.microsoft.com/office/powerpoint/2010/main" val="3796316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A973A72-66AC-6237-A32A-BB937BF13A3D}"/>
              </a:ext>
            </a:extLst>
          </p:cNvPr>
          <p:cNvSpPr>
            <a:spLocks noGrp="1"/>
          </p:cNvSpPr>
          <p:nvPr>
            <p:ph type="title"/>
          </p:nvPr>
        </p:nvSpPr>
        <p:spPr>
          <a:xfrm>
            <a:off x="751703" y="2428704"/>
            <a:ext cx="10515600" cy="1325563"/>
          </a:xfrm>
        </p:spPr>
        <p:txBody>
          <a:bodyPr/>
          <a:lstStyle/>
          <a:p>
            <a:r>
              <a:rPr lang="en-US" b="1" dirty="0"/>
              <a:t>Hacking </a:t>
            </a:r>
            <a:r>
              <a:rPr lang="en-US" b="1" dirty="0">
                <a:solidFill>
                  <a:schemeClr val="tx1">
                    <a:lumMod val="50000"/>
                    <a:lumOff val="50000"/>
                  </a:schemeClr>
                </a:solidFill>
              </a:rPr>
              <a:t>&amp;</a:t>
            </a:r>
            <a:br>
              <a:rPr lang="en-US" b="1" dirty="0"/>
            </a:br>
            <a:r>
              <a:rPr lang="en-US" b="1" dirty="0">
                <a:solidFill>
                  <a:schemeClr val="tx1">
                    <a:lumMod val="50000"/>
                    <a:lumOff val="50000"/>
                  </a:schemeClr>
                </a:solidFill>
              </a:rPr>
              <a:t>Other ways of getting what you want</a:t>
            </a:r>
          </a:p>
        </p:txBody>
      </p:sp>
    </p:spTree>
    <p:extLst>
      <p:ext uri="{BB962C8B-B14F-4D97-AF65-F5344CB8AC3E}">
        <p14:creationId xmlns:p14="http://schemas.microsoft.com/office/powerpoint/2010/main" val="337650650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6DCD997-8429-CECF-029F-6D6F9F621CA0}"/>
              </a:ext>
            </a:extLst>
          </p:cNvPr>
          <p:cNvPicPr>
            <a:picLocks noChangeAspect="1"/>
          </p:cNvPicPr>
          <p:nvPr/>
        </p:nvPicPr>
        <p:blipFill>
          <a:blip r:embed="rId2"/>
          <a:srcRect/>
          <a:stretch/>
        </p:blipFill>
        <p:spPr>
          <a:xfrm>
            <a:off x="615171" y="-23002103"/>
            <a:ext cx="4666262" cy="30101969"/>
          </a:xfrm>
          <a:prstGeom prst="rect">
            <a:avLst/>
          </a:prstGeom>
        </p:spPr>
      </p:pic>
    </p:spTree>
    <p:extLst>
      <p:ext uri="{BB962C8B-B14F-4D97-AF65-F5344CB8AC3E}">
        <p14:creationId xmlns:p14="http://schemas.microsoft.com/office/powerpoint/2010/main" val="216120583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0C014EE-BD34-A6B2-23DF-107F100BC898}"/>
              </a:ext>
            </a:extLst>
          </p:cNvPr>
          <p:cNvPicPr>
            <a:picLocks noChangeAspect="1"/>
          </p:cNvPicPr>
          <p:nvPr/>
        </p:nvPicPr>
        <p:blipFill>
          <a:blip r:embed="rId2"/>
          <a:stretch>
            <a:fillRect/>
          </a:stretch>
        </p:blipFill>
        <p:spPr>
          <a:xfrm>
            <a:off x="853257" y="0"/>
            <a:ext cx="10164309" cy="6647935"/>
          </a:xfrm>
          <a:prstGeom prst="rect">
            <a:avLst/>
          </a:prstGeom>
        </p:spPr>
      </p:pic>
    </p:spTree>
    <p:extLst>
      <p:ext uri="{BB962C8B-B14F-4D97-AF65-F5344CB8AC3E}">
        <p14:creationId xmlns:p14="http://schemas.microsoft.com/office/powerpoint/2010/main" val="155220792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A973A72-66AC-6237-A32A-BB937BF13A3D}"/>
              </a:ext>
            </a:extLst>
          </p:cNvPr>
          <p:cNvSpPr>
            <a:spLocks noGrp="1"/>
          </p:cNvSpPr>
          <p:nvPr>
            <p:ph type="title"/>
          </p:nvPr>
        </p:nvSpPr>
        <p:spPr>
          <a:xfrm>
            <a:off x="729049" y="2428704"/>
            <a:ext cx="10538254" cy="1325563"/>
          </a:xfrm>
        </p:spPr>
        <p:txBody>
          <a:bodyPr>
            <a:normAutofit/>
          </a:bodyPr>
          <a:lstStyle/>
          <a:p>
            <a:r>
              <a:rPr lang="en-US" b="1" dirty="0"/>
              <a:t>Refactoring</a:t>
            </a:r>
            <a:br>
              <a:rPr lang="en-US" b="1" dirty="0"/>
            </a:br>
            <a:r>
              <a:rPr lang="en-US" b="1" dirty="0">
                <a:solidFill>
                  <a:schemeClr val="tx1">
                    <a:lumMod val="50000"/>
                    <a:lumOff val="50000"/>
                  </a:schemeClr>
                </a:solidFill>
              </a:rPr>
              <a:t>Extract Paragraphs </a:t>
            </a:r>
          </a:p>
        </p:txBody>
      </p:sp>
    </p:spTree>
    <p:extLst>
      <p:ext uri="{BB962C8B-B14F-4D97-AF65-F5344CB8AC3E}">
        <p14:creationId xmlns:p14="http://schemas.microsoft.com/office/powerpoint/2010/main" val="137921485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Hexagon 16">
            <a:extLst>
              <a:ext uri="{FF2B5EF4-FFF2-40B4-BE49-F238E27FC236}">
                <a16:creationId xmlns:a16="http://schemas.microsoft.com/office/drawing/2014/main" id="{FA96D078-4A75-AF52-A5A7-936F5EC50B69}"/>
              </a:ext>
            </a:extLst>
          </p:cNvPr>
          <p:cNvSpPr/>
          <p:nvPr/>
        </p:nvSpPr>
        <p:spPr>
          <a:xfrm>
            <a:off x="9956169" y="2272577"/>
            <a:ext cx="1818289" cy="441435"/>
          </a:xfrm>
          <a:prstGeom prst="hexag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JSON</a:t>
            </a:r>
          </a:p>
        </p:txBody>
      </p:sp>
      <p:sp>
        <p:nvSpPr>
          <p:cNvPr id="39" name="Pentagon 38">
            <a:extLst>
              <a:ext uri="{FF2B5EF4-FFF2-40B4-BE49-F238E27FC236}">
                <a16:creationId xmlns:a16="http://schemas.microsoft.com/office/drawing/2014/main" id="{714CAEDE-9AA3-873C-547D-F204C0460A99}"/>
              </a:ext>
            </a:extLst>
          </p:cNvPr>
          <p:cNvSpPr/>
          <p:nvPr/>
        </p:nvSpPr>
        <p:spPr>
          <a:xfrm>
            <a:off x="9956169" y="1589832"/>
            <a:ext cx="2125009" cy="568270"/>
          </a:xfrm>
          <a:prstGeom prst="homePlat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Output</a:t>
            </a:r>
          </a:p>
        </p:txBody>
      </p:sp>
      <p:sp>
        <p:nvSpPr>
          <p:cNvPr id="4" name="Pentagon 3">
            <a:extLst>
              <a:ext uri="{FF2B5EF4-FFF2-40B4-BE49-F238E27FC236}">
                <a16:creationId xmlns:a16="http://schemas.microsoft.com/office/drawing/2014/main" id="{F41D81E0-F1A5-68FE-94F7-877225EB4123}"/>
              </a:ext>
            </a:extLst>
          </p:cNvPr>
          <p:cNvSpPr/>
          <p:nvPr/>
        </p:nvSpPr>
        <p:spPr>
          <a:xfrm>
            <a:off x="9956169" y="215108"/>
            <a:ext cx="2125009" cy="568270"/>
          </a:xfrm>
          <a:prstGeom prst="homePlat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Process</a:t>
            </a:r>
          </a:p>
        </p:txBody>
      </p:sp>
      <p:pic>
        <p:nvPicPr>
          <p:cNvPr id="5" name="Picture 4">
            <a:extLst>
              <a:ext uri="{FF2B5EF4-FFF2-40B4-BE49-F238E27FC236}">
                <a16:creationId xmlns:a16="http://schemas.microsoft.com/office/drawing/2014/main" id="{65639F65-F93A-4D79-1024-D765DEB1EA15}"/>
              </a:ext>
            </a:extLst>
          </p:cNvPr>
          <p:cNvPicPr>
            <a:picLocks noChangeAspect="1"/>
          </p:cNvPicPr>
          <p:nvPr/>
        </p:nvPicPr>
        <p:blipFill>
          <a:blip r:embed="rId2"/>
          <a:stretch>
            <a:fillRect/>
          </a:stretch>
        </p:blipFill>
        <p:spPr>
          <a:xfrm>
            <a:off x="0" y="0"/>
            <a:ext cx="6628635" cy="6858000"/>
          </a:xfrm>
          <a:prstGeom prst="rect">
            <a:avLst/>
          </a:prstGeom>
        </p:spPr>
      </p:pic>
      <p:cxnSp>
        <p:nvCxnSpPr>
          <p:cNvPr id="6" name="Straight Connector 5">
            <a:extLst>
              <a:ext uri="{FF2B5EF4-FFF2-40B4-BE49-F238E27FC236}">
                <a16:creationId xmlns:a16="http://schemas.microsoft.com/office/drawing/2014/main" id="{DDC3FA3D-11C4-3CE1-C5EE-152C03B385CA}"/>
              </a:ext>
            </a:extLst>
          </p:cNvPr>
          <p:cNvCxnSpPr>
            <a:cxnSpLocks/>
          </p:cNvCxnSpPr>
          <p:nvPr/>
        </p:nvCxnSpPr>
        <p:spPr>
          <a:xfrm>
            <a:off x="2631989" y="308918"/>
            <a:ext cx="2644346" cy="0"/>
          </a:xfrm>
          <a:prstGeom prst="line">
            <a:avLst/>
          </a:prstGeom>
          <a:ln w="28575">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689EFB69-B425-5467-A636-91175BCBF4C8}"/>
              </a:ext>
            </a:extLst>
          </p:cNvPr>
          <p:cNvCxnSpPr>
            <a:cxnSpLocks/>
          </p:cNvCxnSpPr>
          <p:nvPr/>
        </p:nvCxnSpPr>
        <p:spPr>
          <a:xfrm>
            <a:off x="226541" y="3525793"/>
            <a:ext cx="2010032" cy="0"/>
          </a:xfrm>
          <a:prstGeom prst="line">
            <a:avLst/>
          </a:prstGeom>
          <a:ln w="28575">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EDEBB66E-1809-6EA4-BBCA-73750C593979}"/>
              </a:ext>
            </a:extLst>
          </p:cNvPr>
          <p:cNvCxnSpPr>
            <a:cxnSpLocks/>
          </p:cNvCxnSpPr>
          <p:nvPr/>
        </p:nvCxnSpPr>
        <p:spPr>
          <a:xfrm>
            <a:off x="910281" y="2961501"/>
            <a:ext cx="1449860" cy="0"/>
          </a:xfrm>
          <a:prstGeom prst="line">
            <a:avLst/>
          </a:prstGeom>
          <a:ln w="28575">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4A5BEACB-5522-66CF-DD24-3F5B9F79E0B1}"/>
              </a:ext>
            </a:extLst>
          </p:cNvPr>
          <p:cNvCxnSpPr>
            <a:cxnSpLocks/>
          </p:cNvCxnSpPr>
          <p:nvPr/>
        </p:nvCxnSpPr>
        <p:spPr>
          <a:xfrm>
            <a:off x="226541" y="1173890"/>
            <a:ext cx="848497" cy="0"/>
          </a:xfrm>
          <a:prstGeom prst="line">
            <a:avLst/>
          </a:prstGeom>
          <a:ln w="28575">
            <a:solidFill>
              <a:srgbClr val="FF0000"/>
            </a:solidFill>
          </a:ln>
        </p:spPr>
        <p:style>
          <a:lnRef idx="2">
            <a:schemeClr val="accent1"/>
          </a:lnRef>
          <a:fillRef idx="0">
            <a:schemeClr val="accent1"/>
          </a:fillRef>
          <a:effectRef idx="1">
            <a:schemeClr val="accent1"/>
          </a:effectRef>
          <a:fontRef idx="minor">
            <a:schemeClr val="tx1"/>
          </a:fontRef>
        </p:style>
      </p:cxnSp>
      <p:sp>
        <p:nvSpPr>
          <p:cNvPr id="15" name="Pentagon 14">
            <a:extLst>
              <a:ext uri="{FF2B5EF4-FFF2-40B4-BE49-F238E27FC236}">
                <a16:creationId xmlns:a16="http://schemas.microsoft.com/office/drawing/2014/main" id="{E7224A28-2C5E-8021-0123-DA56C2F514D4}"/>
              </a:ext>
            </a:extLst>
          </p:cNvPr>
          <p:cNvSpPr/>
          <p:nvPr/>
        </p:nvSpPr>
        <p:spPr>
          <a:xfrm>
            <a:off x="9956168" y="907087"/>
            <a:ext cx="2125009" cy="568270"/>
          </a:xfrm>
          <a:prstGeom prst="homePlat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Pre-Formatting</a:t>
            </a:r>
          </a:p>
        </p:txBody>
      </p:sp>
    </p:spTree>
    <p:extLst>
      <p:ext uri="{BB962C8B-B14F-4D97-AF65-F5344CB8AC3E}">
        <p14:creationId xmlns:p14="http://schemas.microsoft.com/office/powerpoint/2010/main" val="125717573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2B8DB3B-A428-3314-9F0F-C7360EB2AF76}"/>
              </a:ext>
            </a:extLst>
          </p:cNvPr>
          <p:cNvPicPr>
            <a:picLocks noChangeAspect="1"/>
          </p:cNvPicPr>
          <p:nvPr/>
        </p:nvPicPr>
        <p:blipFill rotWithShape="1">
          <a:blip r:embed="rId2"/>
          <a:srcRect l="40672" r="30805" b="5522"/>
          <a:stretch/>
        </p:blipFill>
        <p:spPr>
          <a:xfrm>
            <a:off x="29910" y="-5221481"/>
            <a:ext cx="5490673" cy="147943411"/>
          </a:xfrm>
          <a:prstGeom prst="rect">
            <a:avLst/>
          </a:prstGeom>
        </p:spPr>
      </p:pic>
    </p:spTree>
    <p:extLst>
      <p:ext uri="{BB962C8B-B14F-4D97-AF65-F5344CB8AC3E}">
        <p14:creationId xmlns:p14="http://schemas.microsoft.com/office/powerpoint/2010/main" val="129526332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2B8DB3B-A428-3314-9F0F-C7360EB2AF76}"/>
              </a:ext>
            </a:extLst>
          </p:cNvPr>
          <p:cNvPicPr>
            <a:picLocks noChangeAspect="1"/>
          </p:cNvPicPr>
          <p:nvPr/>
        </p:nvPicPr>
        <p:blipFill rotWithShape="1">
          <a:blip r:embed="rId2"/>
          <a:srcRect l="40672" r="30805" b="5522"/>
          <a:stretch/>
        </p:blipFill>
        <p:spPr>
          <a:xfrm>
            <a:off x="29910" y="-140859109"/>
            <a:ext cx="5490673" cy="147943411"/>
          </a:xfrm>
          <a:prstGeom prst="rect">
            <a:avLst/>
          </a:prstGeom>
        </p:spPr>
      </p:pic>
    </p:spTree>
    <p:extLst>
      <p:ext uri="{BB962C8B-B14F-4D97-AF65-F5344CB8AC3E}">
        <p14:creationId xmlns:p14="http://schemas.microsoft.com/office/powerpoint/2010/main" val="424654417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0000">
        <p159:morph option="byObject"/>
      </p:transition>
    </mc:Choice>
    <mc:Fallback>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2B8DB3B-A428-3314-9F0F-C7360EB2AF76}"/>
              </a:ext>
            </a:extLst>
          </p:cNvPr>
          <p:cNvPicPr>
            <a:picLocks noChangeAspect="1"/>
          </p:cNvPicPr>
          <p:nvPr/>
        </p:nvPicPr>
        <p:blipFill rotWithShape="1">
          <a:blip r:embed="rId2"/>
          <a:srcRect l="40517" t="88537" r="30805" b="5521"/>
          <a:stretch/>
        </p:blipFill>
        <p:spPr>
          <a:xfrm>
            <a:off x="0" y="-2220686"/>
            <a:ext cx="5520583" cy="9304988"/>
          </a:xfrm>
          <a:prstGeom prst="rect">
            <a:avLst/>
          </a:prstGeom>
        </p:spPr>
      </p:pic>
    </p:spTree>
    <p:extLst>
      <p:ext uri="{BB962C8B-B14F-4D97-AF65-F5344CB8AC3E}">
        <p14:creationId xmlns:p14="http://schemas.microsoft.com/office/powerpoint/2010/main" val="371547245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800B055-A3B6-2C15-1EEC-355EF306CBE8}"/>
              </a:ext>
            </a:extLst>
          </p:cNvPr>
          <p:cNvSpPr/>
          <p:nvPr/>
        </p:nvSpPr>
        <p:spPr>
          <a:xfrm>
            <a:off x="23547" y="40640"/>
            <a:ext cx="5888649" cy="6797039"/>
          </a:xfrm>
          <a:prstGeom prst="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16586387-D6FC-F52B-126B-86A480B6BF1D}"/>
              </a:ext>
            </a:extLst>
          </p:cNvPr>
          <p:cNvSpPr txBox="1"/>
          <p:nvPr/>
        </p:nvSpPr>
        <p:spPr>
          <a:xfrm>
            <a:off x="452582" y="329562"/>
            <a:ext cx="6096000" cy="6370975"/>
          </a:xfrm>
          <a:prstGeom prst="rect">
            <a:avLst/>
          </a:prstGeom>
          <a:noFill/>
        </p:spPr>
        <p:txBody>
          <a:bodyPr wrap="square">
            <a:spAutoFit/>
          </a:bodyPr>
          <a:lstStyle/>
          <a:p>
            <a:r>
              <a:rPr lang="en-US" sz="1200" b="0" dirty="0">
                <a:solidFill>
                  <a:srgbClr val="000000"/>
                </a:solidFill>
                <a:effectLst/>
                <a:latin typeface="Menlo" panose="020B0609030804020204" pitchFamily="49" charset="0"/>
              </a:rPr>
              <a:t>[</a:t>
            </a:r>
          </a:p>
          <a:p>
            <a:r>
              <a:rPr lang="en-US" sz="1200" b="0" dirty="0">
                <a:solidFill>
                  <a:srgbClr val="CD3131"/>
                </a:solidFill>
                <a:effectLst/>
                <a:latin typeface="Menlo" panose="020B0609030804020204" pitchFamily="49" charset="0"/>
              </a:rPr>
              <a:t>    </a:t>
            </a:r>
            <a:r>
              <a:rPr lang="en-US" sz="1200" b="0" dirty="0">
                <a:solidFill>
                  <a:srgbClr val="000000"/>
                </a:solidFill>
                <a:effectLst/>
                <a:latin typeface="Menlo" panose="020B0609030804020204" pitchFamily="49" charset="0"/>
              </a:rPr>
              <a:t>{</a:t>
            </a:r>
          </a:p>
          <a:p>
            <a:r>
              <a:rPr lang="en-US" sz="1200" b="0" dirty="0">
                <a:solidFill>
                  <a:srgbClr val="CD3131"/>
                </a:solidFill>
                <a:effectLst/>
                <a:latin typeface="Menlo" panose="020B0609030804020204" pitchFamily="49" charset="0"/>
              </a:rPr>
              <a:t>        </a:t>
            </a:r>
            <a:r>
              <a:rPr lang="en-US" sz="1200" b="0" dirty="0">
                <a:solidFill>
                  <a:srgbClr val="0451A5"/>
                </a:solidFill>
                <a:effectLst/>
                <a:latin typeface="Menlo" panose="020B0609030804020204" pitchFamily="49" charset="0"/>
              </a:rPr>
              <a:t>"</a:t>
            </a:r>
            <a:r>
              <a:rPr lang="en-US" sz="1200" b="0" dirty="0" err="1">
                <a:solidFill>
                  <a:srgbClr val="0451A5"/>
                </a:solidFill>
                <a:effectLst/>
                <a:latin typeface="Menlo" panose="020B0609030804020204" pitchFamily="49" charset="0"/>
              </a:rPr>
              <a:t>option_number</a:t>
            </a:r>
            <a:r>
              <a:rPr lang="en-US" sz="1200" b="0" dirty="0">
                <a:solidFill>
                  <a:srgbClr val="0451A5"/>
                </a:solidFill>
                <a:effectLst/>
                <a:latin typeface="Menlo" panose="020B0609030804020204" pitchFamily="49" charset="0"/>
              </a:rPr>
              <a:t>"</a:t>
            </a:r>
            <a:r>
              <a:rPr lang="en-US" sz="1200" b="0" dirty="0">
                <a:solidFill>
                  <a:srgbClr val="000000"/>
                </a:solidFill>
                <a:effectLst/>
                <a:latin typeface="Menlo" panose="020B0609030804020204" pitchFamily="49" charset="0"/>
              </a:rPr>
              <a:t>: </a:t>
            </a:r>
            <a:r>
              <a:rPr lang="en-US" sz="1200" b="0" dirty="0">
                <a:solidFill>
                  <a:srgbClr val="098658"/>
                </a:solidFill>
                <a:effectLst/>
                <a:latin typeface="Menlo" panose="020B0609030804020204" pitchFamily="49" charset="0"/>
              </a:rPr>
              <a:t>1</a:t>
            </a:r>
            <a:r>
              <a:rPr lang="en-US" sz="1200" b="0" dirty="0">
                <a:solidFill>
                  <a:srgbClr val="000000"/>
                </a:solidFill>
                <a:effectLst/>
                <a:latin typeface="Menlo" panose="020B0609030804020204" pitchFamily="49" charset="0"/>
              </a:rPr>
              <a:t>,</a:t>
            </a:r>
          </a:p>
          <a:p>
            <a:r>
              <a:rPr lang="en-US" sz="1200" b="0" dirty="0">
                <a:solidFill>
                  <a:srgbClr val="CD3131"/>
                </a:solidFill>
                <a:effectLst/>
                <a:latin typeface="Menlo" panose="020B0609030804020204" pitchFamily="49" charset="0"/>
              </a:rPr>
              <a:t>        </a:t>
            </a:r>
            <a:r>
              <a:rPr lang="en-US" sz="1200" b="0" dirty="0">
                <a:solidFill>
                  <a:srgbClr val="0451A5"/>
                </a:solidFill>
                <a:effectLst/>
                <a:latin typeface="Menlo" panose="020B0609030804020204" pitchFamily="49" charset="0"/>
              </a:rPr>
              <a:t>"name"</a:t>
            </a:r>
            <a:r>
              <a:rPr lang="en-US" sz="1200" b="0" dirty="0">
                <a:solidFill>
                  <a:srgbClr val="000000"/>
                </a:solidFill>
                <a:effectLst/>
                <a:latin typeface="Menlo" panose="020B0609030804020204" pitchFamily="49" charset="0"/>
              </a:rPr>
              <a:t>: </a:t>
            </a:r>
            <a:r>
              <a:rPr lang="en-US" sz="1200" b="0" dirty="0">
                <a:solidFill>
                  <a:srgbClr val="A31515"/>
                </a:solidFill>
                <a:effectLst/>
                <a:latin typeface="Menlo" panose="020B0609030804020204" pitchFamily="49" charset="0"/>
              </a:rPr>
              <a:t>"</a:t>
            </a:r>
            <a:r>
              <a:rPr lang="en-US" sz="1200" b="0" dirty="0" err="1">
                <a:solidFill>
                  <a:srgbClr val="A31515"/>
                </a:solidFill>
                <a:effectLst/>
                <a:latin typeface="Menlo" panose="020B0609030804020204" pitchFamily="49" charset="0"/>
              </a:rPr>
              <a:t>InitializeSudokuBoard</a:t>
            </a:r>
            <a:r>
              <a:rPr lang="en-US" sz="1200" b="0" dirty="0">
                <a:solidFill>
                  <a:srgbClr val="A31515"/>
                </a:solidFill>
                <a:effectLst/>
                <a:latin typeface="Menlo" panose="020B0609030804020204" pitchFamily="49" charset="0"/>
              </a:rPr>
              <a:t>"</a:t>
            </a:r>
            <a:r>
              <a:rPr lang="en-US" sz="1200" b="0" dirty="0">
                <a:solidFill>
                  <a:srgbClr val="000000"/>
                </a:solidFill>
                <a:effectLst/>
                <a:latin typeface="Menlo" panose="020B0609030804020204" pitchFamily="49" charset="0"/>
              </a:rPr>
              <a:t>,</a:t>
            </a:r>
          </a:p>
          <a:p>
            <a:r>
              <a:rPr lang="en-US" sz="1200" b="0" dirty="0">
                <a:solidFill>
                  <a:srgbClr val="CD3131"/>
                </a:solidFill>
                <a:effectLst/>
                <a:latin typeface="Menlo" panose="020B0609030804020204" pitchFamily="49" charset="0"/>
              </a:rPr>
              <a:t>        </a:t>
            </a:r>
            <a:r>
              <a:rPr lang="en-US" sz="1200" b="0" dirty="0">
                <a:solidFill>
                  <a:srgbClr val="0451A5"/>
                </a:solidFill>
                <a:effectLst/>
                <a:latin typeface="Menlo" panose="020B0609030804020204" pitchFamily="49" charset="0"/>
              </a:rPr>
              <a:t>"</a:t>
            </a:r>
            <a:r>
              <a:rPr lang="en-US" sz="1200" b="0" dirty="0" err="1">
                <a:solidFill>
                  <a:srgbClr val="0451A5"/>
                </a:solidFill>
                <a:effectLst/>
                <a:latin typeface="Menlo" panose="020B0609030804020204" pitchFamily="49" charset="0"/>
              </a:rPr>
              <a:t>start_line</a:t>
            </a:r>
            <a:r>
              <a:rPr lang="en-US" sz="1200" b="0" dirty="0">
                <a:solidFill>
                  <a:srgbClr val="0451A5"/>
                </a:solidFill>
                <a:effectLst/>
                <a:latin typeface="Menlo" panose="020B0609030804020204" pitchFamily="49" charset="0"/>
              </a:rPr>
              <a:t>"</a:t>
            </a:r>
            <a:r>
              <a:rPr lang="en-US" sz="1200" b="0" dirty="0">
                <a:solidFill>
                  <a:srgbClr val="000000"/>
                </a:solidFill>
                <a:effectLst/>
                <a:latin typeface="Menlo" panose="020B0609030804020204" pitchFamily="49" charset="0"/>
              </a:rPr>
              <a:t>: </a:t>
            </a:r>
            <a:r>
              <a:rPr lang="en-US" sz="1200" b="0" dirty="0">
                <a:solidFill>
                  <a:srgbClr val="A31515"/>
                </a:solidFill>
                <a:effectLst/>
                <a:latin typeface="Menlo" panose="020B0609030804020204" pitchFamily="49" charset="0"/>
              </a:rPr>
              <a:t>"13"</a:t>
            </a:r>
            <a:r>
              <a:rPr lang="en-US" sz="1200" b="0" dirty="0">
                <a:solidFill>
                  <a:srgbClr val="000000"/>
                </a:solidFill>
                <a:effectLst/>
                <a:latin typeface="Menlo" panose="020B0609030804020204" pitchFamily="49" charset="0"/>
              </a:rPr>
              <a:t>,</a:t>
            </a:r>
          </a:p>
          <a:p>
            <a:r>
              <a:rPr lang="en-US" sz="1200" b="0" dirty="0">
                <a:solidFill>
                  <a:srgbClr val="CD3131"/>
                </a:solidFill>
                <a:effectLst/>
                <a:latin typeface="Menlo" panose="020B0609030804020204" pitchFamily="49" charset="0"/>
              </a:rPr>
              <a:t>        </a:t>
            </a:r>
            <a:r>
              <a:rPr lang="en-US" sz="1200" b="0" dirty="0">
                <a:solidFill>
                  <a:srgbClr val="0451A5"/>
                </a:solidFill>
                <a:effectLst/>
                <a:latin typeface="Menlo" panose="020B0609030804020204" pitchFamily="49" charset="0"/>
              </a:rPr>
              <a:t>"</a:t>
            </a:r>
            <a:r>
              <a:rPr lang="en-US" sz="1200" b="0" dirty="0" err="1">
                <a:solidFill>
                  <a:srgbClr val="0451A5"/>
                </a:solidFill>
                <a:effectLst/>
                <a:latin typeface="Menlo" panose="020B0609030804020204" pitchFamily="49" charset="0"/>
              </a:rPr>
              <a:t>end_line</a:t>
            </a:r>
            <a:r>
              <a:rPr lang="en-US" sz="1200" b="0" dirty="0">
                <a:solidFill>
                  <a:srgbClr val="0451A5"/>
                </a:solidFill>
                <a:effectLst/>
                <a:latin typeface="Menlo" panose="020B0609030804020204" pitchFamily="49" charset="0"/>
              </a:rPr>
              <a:t>"</a:t>
            </a:r>
            <a:r>
              <a:rPr lang="en-US" sz="1200" b="0" dirty="0">
                <a:solidFill>
                  <a:srgbClr val="000000"/>
                </a:solidFill>
                <a:effectLst/>
                <a:latin typeface="Menlo" panose="020B0609030804020204" pitchFamily="49" charset="0"/>
              </a:rPr>
              <a:t>: </a:t>
            </a:r>
            <a:r>
              <a:rPr lang="en-US" sz="1200" b="0" dirty="0">
                <a:solidFill>
                  <a:srgbClr val="A31515"/>
                </a:solidFill>
                <a:effectLst/>
                <a:latin typeface="Menlo" panose="020B0609030804020204" pitchFamily="49" charset="0"/>
              </a:rPr>
              <a:t>"32"</a:t>
            </a:r>
            <a:endParaRPr lang="en-US" sz="1200" b="0" dirty="0">
              <a:solidFill>
                <a:srgbClr val="000000"/>
              </a:solidFill>
              <a:effectLst/>
              <a:latin typeface="Menlo" panose="020B0609030804020204" pitchFamily="49" charset="0"/>
            </a:endParaRPr>
          </a:p>
          <a:p>
            <a:r>
              <a:rPr lang="en-US" sz="1200" b="0" dirty="0">
                <a:solidFill>
                  <a:srgbClr val="CD3131"/>
                </a:solidFill>
                <a:effectLst/>
                <a:latin typeface="Menlo" panose="020B0609030804020204" pitchFamily="49" charset="0"/>
              </a:rPr>
              <a:t>    </a:t>
            </a:r>
            <a:r>
              <a:rPr lang="en-US" sz="1200" b="0" dirty="0">
                <a:solidFill>
                  <a:srgbClr val="000000"/>
                </a:solidFill>
                <a:effectLst/>
                <a:latin typeface="Menlo" panose="020B0609030804020204" pitchFamily="49" charset="0"/>
              </a:rPr>
              <a:t>},</a:t>
            </a:r>
          </a:p>
          <a:p>
            <a:r>
              <a:rPr lang="en-US" sz="1200" b="0" dirty="0">
                <a:solidFill>
                  <a:srgbClr val="CD3131"/>
                </a:solidFill>
                <a:effectLst/>
                <a:latin typeface="Menlo" panose="020B0609030804020204" pitchFamily="49" charset="0"/>
              </a:rPr>
              <a:t>    </a:t>
            </a:r>
            <a:r>
              <a:rPr lang="en-US" sz="1200" b="0" dirty="0">
                <a:solidFill>
                  <a:srgbClr val="000000"/>
                </a:solidFill>
                <a:effectLst/>
                <a:latin typeface="Menlo" panose="020B0609030804020204" pitchFamily="49" charset="0"/>
              </a:rPr>
              <a:t>{</a:t>
            </a:r>
          </a:p>
          <a:p>
            <a:r>
              <a:rPr lang="en-US" sz="1200" b="0" dirty="0">
                <a:solidFill>
                  <a:srgbClr val="CD3131"/>
                </a:solidFill>
                <a:effectLst/>
                <a:latin typeface="Menlo" panose="020B0609030804020204" pitchFamily="49" charset="0"/>
              </a:rPr>
              <a:t>        </a:t>
            </a:r>
            <a:r>
              <a:rPr lang="en-US" sz="1200" b="0" dirty="0">
                <a:solidFill>
                  <a:srgbClr val="0451A5"/>
                </a:solidFill>
                <a:effectLst/>
                <a:latin typeface="Menlo" panose="020B0609030804020204" pitchFamily="49" charset="0"/>
              </a:rPr>
              <a:t>"</a:t>
            </a:r>
            <a:r>
              <a:rPr lang="en-US" sz="1200" b="0" dirty="0" err="1">
                <a:solidFill>
                  <a:srgbClr val="0451A5"/>
                </a:solidFill>
                <a:effectLst/>
                <a:latin typeface="Menlo" panose="020B0609030804020204" pitchFamily="49" charset="0"/>
              </a:rPr>
              <a:t>option_number</a:t>
            </a:r>
            <a:r>
              <a:rPr lang="en-US" sz="1200" b="0" dirty="0">
                <a:solidFill>
                  <a:srgbClr val="0451A5"/>
                </a:solidFill>
                <a:effectLst/>
                <a:latin typeface="Menlo" panose="020B0609030804020204" pitchFamily="49" charset="0"/>
              </a:rPr>
              <a:t>"</a:t>
            </a:r>
            <a:r>
              <a:rPr lang="en-US" sz="1200" b="0" dirty="0">
                <a:solidFill>
                  <a:srgbClr val="000000"/>
                </a:solidFill>
                <a:effectLst/>
                <a:latin typeface="Menlo" panose="020B0609030804020204" pitchFamily="49" charset="0"/>
              </a:rPr>
              <a:t>: </a:t>
            </a:r>
            <a:r>
              <a:rPr lang="en-US" sz="1200" b="0" dirty="0">
                <a:solidFill>
                  <a:srgbClr val="098658"/>
                </a:solidFill>
                <a:effectLst/>
                <a:latin typeface="Menlo" panose="020B0609030804020204" pitchFamily="49" charset="0"/>
              </a:rPr>
              <a:t>2</a:t>
            </a:r>
            <a:r>
              <a:rPr lang="en-US" sz="1200" b="0" dirty="0">
                <a:solidFill>
                  <a:srgbClr val="000000"/>
                </a:solidFill>
                <a:effectLst/>
                <a:latin typeface="Menlo" panose="020B0609030804020204" pitchFamily="49" charset="0"/>
              </a:rPr>
              <a:t>,</a:t>
            </a:r>
          </a:p>
          <a:p>
            <a:r>
              <a:rPr lang="en-US" sz="1200" b="0" dirty="0">
                <a:solidFill>
                  <a:srgbClr val="CD3131"/>
                </a:solidFill>
                <a:effectLst/>
                <a:latin typeface="Menlo" panose="020B0609030804020204" pitchFamily="49" charset="0"/>
              </a:rPr>
              <a:t>        </a:t>
            </a:r>
            <a:r>
              <a:rPr lang="en-US" sz="1200" b="0" dirty="0">
                <a:solidFill>
                  <a:srgbClr val="0451A5"/>
                </a:solidFill>
                <a:effectLst/>
                <a:latin typeface="Menlo" panose="020B0609030804020204" pitchFamily="49" charset="0"/>
              </a:rPr>
              <a:t>"name"</a:t>
            </a:r>
            <a:r>
              <a:rPr lang="en-US" sz="1200" b="0" dirty="0">
                <a:solidFill>
                  <a:srgbClr val="000000"/>
                </a:solidFill>
                <a:effectLst/>
                <a:latin typeface="Menlo" panose="020B0609030804020204" pitchFamily="49" charset="0"/>
              </a:rPr>
              <a:t>: </a:t>
            </a:r>
            <a:r>
              <a:rPr lang="en-US" sz="1200" b="0" dirty="0">
                <a:solidFill>
                  <a:srgbClr val="A31515"/>
                </a:solidFill>
                <a:effectLst/>
                <a:latin typeface="Menlo" panose="020B0609030804020204" pitchFamily="49" charset="0"/>
              </a:rPr>
              <a:t>"</a:t>
            </a:r>
            <a:r>
              <a:rPr lang="en-US" sz="1200" b="0" dirty="0" err="1">
                <a:solidFill>
                  <a:srgbClr val="A31515"/>
                </a:solidFill>
                <a:effectLst/>
                <a:latin typeface="Menlo" panose="020B0609030804020204" pitchFamily="49" charset="0"/>
              </a:rPr>
              <a:t>DisplaySudokuBoard</a:t>
            </a:r>
            <a:r>
              <a:rPr lang="en-US" sz="1200" b="0" dirty="0">
                <a:solidFill>
                  <a:srgbClr val="A31515"/>
                </a:solidFill>
                <a:effectLst/>
                <a:latin typeface="Menlo" panose="020B0609030804020204" pitchFamily="49" charset="0"/>
              </a:rPr>
              <a:t>"</a:t>
            </a:r>
            <a:r>
              <a:rPr lang="en-US" sz="1200" b="0" dirty="0">
                <a:solidFill>
                  <a:srgbClr val="000000"/>
                </a:solidFill>
                <a:effectLst/>
                <a:latin typeface="Menlo" panose="020B0609030804020204" pitchFamily="49" charset="0"/>
              </a:rPr>
              <a:t>,</a:t>
            </a:r>
          </a:p>
          <a:p>
            <a:r>
              <a:rPr lang="en-US" sz="1200" b="0" dirty="0">
                <a:solidFill>
                  <a:srgbClr val="CD3131"/>
                </a:solidFill>
                <a:effectLst/>
                <a:latin typeface="Menlo" panose="020B0609030804020204" pitchFamily="49" charset="0"/>
              </a:rPr>
              <a:t>        </a:t>
            </a:r>
            <a:r>
              <a:rPr lang="en-US" sz="1200" b="0" dirty="0">
                <a:solidFill>
                  <a:srgbClr val="0451A5"/>
                </a:solidFill>
                <a:effectLst/>
                <a:latin typeface="Menlo" panose="020B0609030804020204" pitchFamily="49" charset="0"/>
              </a:rPr>
              <a:t>"</a:t>
            </a:r>
            <a:r>
              <a:rPr lang="en-US" sz="1200" b="0" dirty="0" err="1">
                <a:solidFill>
                  <a:srgbClr val="0451A5"/>
                </a:solidFill>
                <a:effectLst/>
                <a:latin typeface="Menlo" panose="020B0609030804020204" pitchFamily="49" charset="0"/>
              </a:rPr>
              <a:t>start_line</a:t>
            </a:r>
            <a:r>
              <a:rPr lang="en-US" sz="1200" b="0" dirty="0">
                <a:solidFill>
                  <a:srgbClr val="0451A5"/>
                </a:solidFill>
                <a:effectLst/>
                <a:latin typeface="Menlo" panose="020B0609030804020204" pitchFamily="49" charset="0"/>
              </a:rPr>
              <a:t>"</a:t>
            </a:r>
            <a:r>
              <a:rPr lang="en-US" sz="1200" b="0" dirty="0">
                <a:solidFill>
                  <a:srgbClr val="000000"/>
                </a:solidFill>
                <a:effectLst/>
                <a:latin typeface="Menlo" panose="020B0609030804020204" pitchFamily="49" charset="0"/>
              </a:rPr>
              <a:t>: </a:t>
            </a:r>
            <a:r>
              <a:rPr lang="en-US" sz="1200" b="0" dirty="0">
                <a:solidFill>
                  <a:srgbClr val="A31515"/>
                </a:solidFill>
                <a:effectLst/>
                <a:latin typeface="Menlo" panose="020B0609030804020204" pitchFamily="49" charset="0"/>
              </a:rPr>
              <a:t>"72"</a:t>
            </a:r>
            <a:r>
              <a:rPr lang="en-US" sz="1200" b="0" dirty="0">
                <a:solidFill>
                  <a:srgbClr val="000000"/>
                </a:solidFill>
                <a:effectLst/>
                <a:latin typeface="Menlo" panose="020B0609030804020204" pitchFamily="49" charset="0"/>
              </a:rPr>
              <a:t>,</a:t>
            </a:r>
          </a:p>
          <a:p>
            <a:r>
              <a:rPr lang="en-US" sz="1200" b="0" dirty="0">
                <a:solidFill>
                  <a:srgbClr val="CD3131"/>
                </a:solidFill>
                <a:effectLst/>
                <a:latin typeface="Menlo" panose="020B0609030804020204" pitchFamily="49" charset="0"/>
              </a:rPr>
              <a:t>        </a:t>
            </a:r>
            <a:r>
              <a:rPr lang="en-US" sz="1200" b="0" dirty="0">
                <a:solidFill>
                  <a:srgbClr val="0451A5"/>
                </a:solidFill>
                <a:effectLst/>
                <a:latin typeface="Menlo" panose="020B0609030804020204" pitchFamily="49" charset="0"/>
              </a:rPr>
              <a:t>"</a:t>
            </a:r>
            <a:r>
              <a:rPr lang="en-US" sz="1200" b="0" dirty="0" err="1">
                <a:solidFill>
                  <a:srgbClr val="0451A5"/>
                </a:solidFill>
                <a:effectLst/>
                <a:latin typeface="Menlo" panose="020B0609030804020204" pitchFamily="49" charset="0"/>
              </a:rPr>
              <a:t>end_line</a:t>
            </a:r>
            <a:r>
              <a:rPr lang="en-US" sz="1200" b="0" dirty="0">
                <a:solidFill>
                  <a:srgbClr val="0451A5"/>
                </a:solidFill>
                <a:effectLst/>
                <a:latin typeface="Menlo" panose="020B0609030804020204" pitchFamily="49" charset="0"/>
              </a:rPr>
              <a:t>"</a:t>
            </a:r>
            <a:r>
              <a:rPr lang="en-US" sz="1200" b="0" dirty="0">
                <a:solidFill>
                  <a:srgbClr val="000000"/>
                </a:solidFill>
                <a:effectLst/>
                <a:latin typeface="Menlo" panose="020B0609030804020204" pitchFamily="49" charset="0"/>
              </a:rPr>
              <a:t>: </a:t>
            </a:r>
            <a:r>
              <a:rPr lang="en-US" sz="1200" b="0" dirty="0">
                <a:solidFill>
                  <a:srgbClr val="A31515"/>
                </a:solidFill>
                <a:effectLst/>
                <a:latin typeface="Menlo" panose="020B0609030804020204" pitchFamily="49" charset="0"/>
              </a:rPr>
              <a:t>"74"</a:t>
            </a:r>
            <a:endParaRPr lang="en-US" sz="1200" b="0" dirty="0">
              <a:solidFill>
                <a:srgbClr val="000000"/>
              </a:solidFill>
              <a:effectLst/>
              <a:latin typeface="Menlo" panose="020B0609030804020204" pitchFamily="49" charset="0"/>
            </a:endParaRPr>
          </a:p>
          <a:p>
            <a:r>
              <a:rPr lang="en-US" sz="1200" b="0" dirty="0">
                <a:solidFill>
                  <a:srgbClr val="CD3131"/>
                </a:solidFill>
                <a:effectLst/>
                <a:latin typeface="Menlo" panose="020B0609030804020204" pitchFamily="49" charset="0"/>
              </a:rPr>
              <a:t>    </a:t>
            </a:r>
            <a:r>
              <a:rPr lang="en-US" sz="1200" b="0" dirty="0">
                <a:solidFill>
                  <a:srgbClr val="000000"/>
                </a:solidFill>
                <a:effectLst/>
                <a:latin typeface="Menlo" panose="020B0609030804020204" pitchFamily="49" charset="0"/>
              </a:rPr>
              <a:t>},</a:t>
            </a:r>
          </a:p>
          <a:p>
            <a:r>
              <a:rPr lang="en-US" sz="1200" b="0" dirty="0">
                <a:solidFill>
                  <a:srgbClr val="CD3131"/>
                </a:solidFill>
                <a:effectLst/>
                <a:latin typeface="Menlo" panose="020B0609030804020204" pitchFamily="49" charset="0"/>
              </a:rPr>
              <a:t>    </a:t>
            </a:r>
            <a:r>
              <a:rPr lang="en-US" sz="1200" b="0" dirty="0">
                <a:solidFill>
                  <a:srgbClr val="000000"/>
                </a:solidFill>
                <a:effectLst/>
                <a:latin typeface="Menlo" panose="020B0609030804020204" pitchFamily="49" charset="0"/>
              </a:rPr>
              <a:t>{</a:t>
            </a:r>
          </a:p>
          <a:p>
            <a:r>
              <a:rPr lang="en-US" sz="1200" b="0" dirty="0">
                <a:solidFill>
                  <a:srgbClr val="CD3131"/>
                </a:solidFill>
                <a:effectLst/>
                <a:latin typeface="Menlo" panose="020B0609030804020204" pitchFamily="49" charset="0"/>
              </a:rPr>
              <a:t>        </a:t>
            </a:r>
            <a:r>
              <a:rPr lang="en-US" sz="1200" b="0" dirty="0">
                <a:solidFill>
                  <a:srgbClr val="0451A5"/>
                </a:solidFill>
                <a:effectLst/>
                <a:latin typeface="Menlo" panose="020B0609030804020204" pitchFamily="49" charset="0"/>
              </a:rPr>
              <a:t>"</a:t>
            </a:r>
            <a:r>
              <a:rPr lang="en-US" sz="1200" b="0" dirty="0" err="1">
                <a:solidFill>
                  <a:srgbClr val="0451A5"/>
                </a:solidFill>
                <a:effectLst/>
                <a:latin typeface="Menlo" panose="020B0609030804020204" pitchFamily="49" charset="0"/>
              </a:rPr>
              <a:t>option_number</a:t>
            </a:r>
            <a:r>
              <a:rPr lang="en-US" sz="1200" b="0" dirty="0">
                <a:solidFill>
                  <a:srgbClr val="0451A5"/>
                </a:solidFill>
                <a:effectLst/>
                <a:latin typeface="Menlo" panose="020B0609030804020204" pitchFamily="49" charset="0"/>
              </a:rPr>
              <a:t>"</a:t>
            </a:r>
            <a:r>
              <a:rPr lang="en-US" sz="1200" b="0" dirty="0">
                <a:solidFill>
                  <a:srgbClr val="000000"/>
                </a:solidFill>
                <a:effectLst/>
                <a:latin typeface="Menlo" panose="020B0609030804020204" pitchFamily="49" charset="0"/>
              </a:rPr>
              <a:t>: </a:t>
            </a:r>
            <a:r>
              <a:rPr lang="en-US" sz="1200" b="0" dirty="0">
                <a:solidFill>
                  <a:srgbClr val="098658"/>
                </a:solidFill>
                <a:effectLst/>
                <a:latin typeface="Menlo" panose="020B0609030804020204" pitchFamily="49" charset="0"/>
              </a:rPr>
              <a:t>3</a:t>
            </a:r>
            <a:r>
              <a:rPr lang="en-US" sz="1200" b="0" dirty="0">
                <a:solidFill>
                  <a:srgbClr val="000000"/>
                </a:solidFill>
                <a:effectLst/>
                <a:latin typeface="Menlo" panose="020B0609030804020204" pitchFamily="49" charset="0"/>
              </a:rPr>
              <a:t>,</a:t>
            </a:r>
          </a:p>
          <a:p>
            <a:r>
              <a:rPr lang="en-US" sz="1200" b="0" dirty="0">
                <a:solidFill>
                  <a:srgbClr val="CD3131"/>
                </a:solidFill>
                <a:effectLst/>
                <a:latin typeface="Menlo" panose="020B0609030804020204" pitchFamily="49" charset="0"/>
              </a:rPr>
              <a:t>        </a:t>
            </a:r>
            <a:r>
              <a:rPr lang="en-US" sz="1200" b="0" dirty="0">
                <a:solidFill>
                  <a:srgbClr val="0451A5"/>
                </a:solidFill>
                <a:effectLst/>
                <a:latin typeface="Menlo" panose="020B0609030804020204" pitchFamily="49" charset="0"/>
              </a:rPr>
              <a:t>"name"</a:t>
            </a:r>
            <a:r>
              <a:rPr lang="en-US" sz="1200" b="0" dirty="0">
                <a:solidFill>
                  <a:srgbClr val="000000"/>
                </a:solidFill>
                <a:effectLst/>
                <a:latin typeface="Menlo" panose="020B0609030804020204" pitchFamily="49" charset="0"/>
              </a:rPr>
              <a:t>: </a:t>
            </a:r>
            <a:r>
              <a:rPr lang="en-US" sz="1200" b="0" dirty="0">
                <a:solidFill>
                  <a:srgbClr val="A31515"/>
                </a:solidFill>
                <a:effectLst/>
                <a:latin typeface="Menlo" panose="020B0609030804020204" pitchFamily="49" charset="0"/>
              </a:rPr>
              <a:t>"</a:t>
            </a:r>
            <a:r>
              <a:rPr lang="en-US" sz="1200" b="0" dirty="0" err="1">
                <a:solidFill>
                  <a:srgbClr val="A31515"/>
                </a:solidFill>
                <a:effectLst/>
                <a:latin typeface="Menlo" panose="020B0609030804020204" pitchFamily="49" charset="0"/>
              </a:rPr>
              <a:t>GenerateInitialBoardFromSolvedState</a:t>
            </a:r>
            <a:r>
              <a:rPr lang="en-US" sz="1200" b="0" dirty="0">
                <a:solidFill>
                  <a:srgbClr val="A31515"/>
                </a:solidFill>
                <a:effectLst/>
                <a:latin typeface="Menlo" panose="020B0609030804020204" pitchFamily="49" charset="0"/>
              </a:rPr>
              <a:t>"</a:t>
            </a:r>
            <a:r>
              <a:rPr lang="en-US" sz="1200" b="0" dirty="0">
                <a:solidFill>
                  <a:srgbClr val="000000"/>
                </a:solidFill>
                <a:effectLst/>
                <a:latin typeface="Menlo" panose="020B0609030804020204" pitchFamily="49" charset="0"/>
              </a:rPr>
              <a:t>,</a:t>
            </a:r>
          </a:p>
          <a:p>
            <a:r>
              <a:rPr lang="en-US" sz="1200" b="0" dirty="0">
                <a:solidFill>
                  <a:srgbClr val="CD3131"/>
                </a:solidFill>
                <a:effectLst/>
                <a:latin typeface="Menlo" panose="020B0609030804020204" pitchFamily="49" charset="0"/>
              </a:rPr>
              <a:t>        </a:t>
            </a:r>
            <a:r>
              <a:rPr lang="en-US" sz="1200" b="0" dirty="0">
                <a:solidFill>
                  <a:srgbClr val="0451A5"/>
                </a:solidFill>
                <a:effectLst/>
                <a:latin typeface="Menlo" panose="020B0609030804020204" pitchFamily="49" charset="0"/>
              </a:rPr>
              <a:t>"</a:t>
            </a:r>
            <a:r>
              <a:rPr lang="en-US" sz="1200" b="0" dirty="0" err="1">
                <a:solidFill>
                  <a:srgbClr val="0451A5"/>
                </a:solidFill>
                <a:effectLst/>
                <a:latin typeface="Menlo" panose="020B0609030804020204" pitchFamily="49" charset="0"/>
              </a:rPr>
              <a:t>start_line</a:t>
            </a:r>
            <a:r>
              <a:rPr lang="en-US" sz="1200" b="0" dirty="0">
                <a:solidFill>
                  <a:srgbClr val="0451A5"/>
                </a:solidFill>
                <a:effectLst/>
                <a:latin typeface="Menlo" panose="020B0609030804020204" pitchFamily="49" charset="0"/>
              </a:rPr>
              <a:t>"</a:t>
            </a:r>
            <a:r>
              <a:rPr lang="en-US" sz="1200" b="0" dirty="0">
                <a:solidFill>
                  <a:srgbClr val="000000"/>
                </a:solidFill>
                <a:effectLst/>
                <a:latin typeface="Menlo" panose="020B0609030804020204" pitchFamily="49" charset="0"/>
              </a:rPr>
              <a:t>: </a:t>
            </a:r>
            <a:r>
              <a:rPr lang="en-US" sz="1200" b="0" dirty="0">
                <a:solidFill>
                  <a:srgbClr val="A31515"/>
                </a:solidFill>
                <a:effectLst/>
                <a:latin typeface="Menlo" panose="020B0609030804020204" pitchFamily="49" charset="0"/>
              </a:rPr>
              <a:t>"77"</a:t>
            </a:r>
            <a:r>
              <a:rPr lang="en-US" sz="1200" b="0" dirty="0">
                <a:solidFill>
                  <a:srgbClr val="000000"/>
                </a:solidFill>
                <a:effectLst/>
                <a:latin typeface="Menlo" panose="020B0609030804020204" pitchFamily="49" charset="0"/>
              </a:rPr>
              <a:t>,</a:t>
            </a:r>
          </a:p>
          <a:p>
            <a:r>
              <a:rPr lang="en-US" sz="1200" b="0" dirty="0">
                <a:solidFill>
                  <a:srgbClr val="CD3131"/>
                </a:solidFill>
                <a:effectLst/>
                <a:latin typeface="Menlo" panose="020B0609030804020204" pitchFamily="49" charset="0"/>
              </a:rPr>
              <a:t>        </a:t>
            </a:r>
            <a:r>
              <a:rPr lang="en-US" sz="1200" b="0" dirty="0">
                <a:solidFill>
                  <a:srgbClr val="0451A5"/>
                </a:solidFill>
                <a:effectLst/>
                <a:latin typeface="Menlo" panose="020B0609030804020204" pitchFamily="49" charset="0"/>
              </a:rPr>
              <a:t>"</a:t>
            </a:r>
            <a:r>
              <a:rPr lang="en-US" sz="1200" b="0" dirty="0" err="1">
                <a:solidFill>
                  <a:srgbClr val="0451A5"/>
                </a:solidFill>
                <a:effectLst/>
                <a:latin typeface="Menlo" panose="020B0609030804020204" pitchFamily="49" charset="0"/>
              </a:rPr>
              <a:t>end_line</a:t>
            </a:r>
            <a:r>
              <a:rPr lang="en-US" sz="1200" b="0" dirty="0">
                <a:solidFill>
                  <a:srgbClr val="0451A5"/>
                </a:solidFill>
                <a:effectLst/>
                <a:latin typeface="Menlo" panose="020B0609030804020204" pitchFamily="49" charset="0"/>
              </a:rPr>
              <a:t>"</a:t>
            </a:r>
            <a:r>
              <a:rPr lang="en-US" sz="1200" b="0" dirty="0">
                <a:solidFill>
                  <a:srgbClr val="000000"/>
                </a:solidFill>
                <a:effectLst/>
                <a:latin typeface="Menlo" panose="020B0609030804020204" pitchFamily="49" charset="0"/>
              </a:rPr>
              <a:t>: </a:t>
            </a:r>
            <a:r>
              <a:rPr lang="en-US" sz="1200" b="0" dirty="0">
                <a:solidFill>
                  <a:srgbClr val="A31515"/>
                </a:solidFill>
                <a:effectLst/>
                <a:latin typeface="Menlo" panose="020B0609030804020204" pitchFamily="49" charset="0"/>
              </a:rPr>
              <a:t>"123"</a:t>
            </a:r>
            <a:endParaRPr lang="en-US" sz="1200" b="0" dirty="0">
              <a:solidFill>
                <a:srgbClr val="000000"/>
              </a:solidFill>
              <a:effectLst/>
              <a:latin typeface="Menlo" panose="020B0609030804020204" pitchFamily="49" charset="0"/>
            </a:endParaRPr>
          </a:p>
          <a:p>
            <a:r>
              <a:rPr lang="en-US" sz="1200" b="0" dirty="0">
                <a:solidFill>
                  <a:srgbClr val="CD3131"/>
                </a:solidFill>
                <a:effectLst/>
                <a:latin typeface="Menlo" panose="020B0609030804020204" pitchFamily="49" charset="0"/>
              </a:rPr>
              <a:t>    </a:t>
            </a:r>
            <a:r>
              <a:rPr lang="en-US" sz="1200" b="0" dirty="0">
                <a:solidFill>
                  <a:srgbClr val="000000"/>
                </a:solidFill>
                <a:effectLst/>
                <a:latin typeface="Menlo" panose="020B0609030804020204" pitchFamily="49" charset="0"/>
              </a:rPr>
              <a:t>},</a:t>
            </a:r>
          </a:p>
          <a:p>
            <a:r>
              <a:rPr lang="en-US" sz="1200" b="0" dirty="0">
                <a:solidFill>
                  <a:srgbClr val="CD3131"/>
                </a:solidFill>
                <a:effectLst/>
                <a:latin typeface="Menlo" panose="020B0609030804020204" pitchFamily="49" charset="0"/>
              </a:rPr>
              <a:t>    </a:t>
            </a:r>
            <a:r>
              <a:rPr lang="en-US" sz="1200" b="0" dirty="0">
                <a:solidFill>
                  <a:srgbClr val="000000"/>
                </a:solidFill>
                <a:effectLst/>
                <a:latin typeface="Menlo" panose="020B0609030804020204" pitchFamily="49" charset="0"/>
              </a:rPr>
              <a:t>{</a:t>
            </a:r>
          </a:p>
          <a:p>
            <a:r>
              <a:rPr lang="en-US" sz="1200" b="0" dirty="0">
                <a:solidFill>
                  <a:srgbClr val="CD3131"/>
                </a:solidFill>
                <a:effectLst/>
                <a:latin typeface="Menlo" panose="020B0609030804020204" pitchFamily="49" charset="0"/>
              </a:rPr>
              <a:t>        </a:t>
            </a:r>
            <a:r>
              <a:rPr lang="en-US" sz="1200" b="0" dirty="0">
                <a:solidFill>
                  <a:srgbClr val="0451A5"/>
                </a:solidFill>
                <a:effectLst/>
                <a:latin typeface="Menlo" panose="020B0609030804020204" pitchFamily="49" charset="0"/>
              </a:rPr>
              <a:t>"</a:t>
            </a:r>
            <a:r>
              <a:rPr lang="en-US" sz="1200" b="0" dirty="0" err="1">
                <a:solidFill>
                  <a:srgbClr val="0451A5"/>
                </a:solidFill>
                <a:effectLst/>
                <a:latin typeface="Menlo" panose="020B0609030804020204" pitchFamily="49" charset="0"/>
              </a:rPr>
              <a:t>option_number</a:t>
            </a:r>
            <a:r>
              <a:rPr lang="en-US" sz="1200" b="0" dirty="0">
                <a:solidFill>
                  <a:srgbClr val="0451A5"/>
                </a:solidFill>
                <a:effectLst/>
                <a:latin typeface="Menlo" panose="020B0609030804020204" pitchFamily="49" charset="0"/>
              </a:rPr>
              <a:t>"</a:t>
            </a:r>
            <a:r>
              <a:rPr lang="en-US" sz="1200" b="0" dirty="0">
                <a:solidFill>
                  <a:srgbClr val="000000"/>
                </a:solidFill>
                <a:effectLst/>
                <a:latin typeface="Menlo" panose="020B0609030804020204" pitchFamily="49" charset="0"/>
              </a:rPr>
              <a:t>: </a:t>
            </a:r>
            <a:r>
              <a:rPr lang="en-US" sz="1200" b="0" dirty="0">
                <a:solidFill>
                  <a:srgbClr val="098658"/>
                </a:solidFill>
                <a:effectLst/>
                <a:latin typeface="Menlo" panose="020B0609030804020204" pitchFamily="49" charset="0"/>
              </a:rPr>
              <a:t>4</a:t>
            </a:r>
            <a:r>
              <a:rPr lang="en-US" sz="1200" b="0" dirty="0">
                <a:solidFill>
                  <a:srgbClr val="000000"/>
                </a:solidFill>
                <a:effectLst/>
                <a:latin typeface="Menlo" panose="020B0609030804020204" pitchFamily="49" charset="0"/>
              </a:rPr>
              <a:t>,</a:t>
            </a:r>
          </a:p>
          <a:p>
            <a:r>
              <a:rPr lang="en-US" sz="1200" b="0" dirty="0">
                <a:solidFill>
                  <a:srgbClr val="CD3131"/>
                </a:solidFill>
                <a:effectLst/>
                <a:latin typeface="Menlo" panose="020B0609030804020204" pitchFamily="49" charset="0"/>
              </a:rPr>
              <a:t>        </a:t>
            </a:r>
            <a:r>
              <a:rPr lang="en-US" sz="1200" b="0" dirty="0">
                <a:solidFill>
                  <a:srgbClr val="0451A5"/>
                </a:solidFill>
                <a:effectLst/>
                <a:latin typeface="Menlo" panose="020B0609030804020204" pitchFamily="49" charset="0"/>
              </a:rPr>
              <a:t>"name"</a:t>
            </a:r>
            <a:r>
              <a:rPr lang="en-US" sz="1200" b="0" dirty="0">
                <a:solidFill>
                  <a:srgbClr val="000000"/>
                </a:solidFill>
                <a:effectLst/>
                <a:latin typeface="Menlo" panose="020B0609030804020204" pitchFamily="49" charset="0"/>
              </a:rPr>
              <a:t>: </a:t>
            </a:r>
            <a:r>
              <a:rPr lang="en-US" sz="1200" b="0" dirty="0">
                <a:solidFill>
                  <a:srgbClr val="A31515"/>
                </a:solidFill>
                <a:effectLst/>
                <a:latin typeface="Menlo" panose="020B0609030804020204" pitchFamily="49" charset="0"/>
              </a:rPr>
              <a:t>"</a:t>
            </a:r>
            <a:r>
              <a:rPr lang="en-US" sz="1200" b="0" dirty="0" err="1">
                <a:solidFill>
                  <a:srgbClr val="A31515"/>
                </a:solidFill>
                <a:effectLst/>
                <a:latin typeface="Menlo" panose="020B0609030804020204" pitchFamily="49" charset="0"/>
              </a:rPr>
              <a:t>PrepareLookupStructures</a:t>
            </a:r>
            <a:r>
              <a:rPr lang="en-US" sz="1200" b="0" dirty="0">
                <a:solidFill>
                  <a:srgbClr val="A31515"/>
                </a:solidFill>
                <a:effectLst/>
                <a:latin typeface="Menlo" panose="020B0609030804020204" pitchFamily="49" charset="0"/>
              </a:rPr>
              <a:t>"</a:t>
            </a:r>
            <a:r>
              <a:rPr lang="en-US" sz="1200" b="0" dirty="0">
                <a:solidFill>
                  <a:srgbClr val="000000"/>
                </a:solidFill>
                <a:effectLst/>
                <a:latin typeface="Menlo" panose="020B0609030804020204" pitchFamily="49" charset="0"/>
              </a:rPr>
              <a:t>,</a:t>
            </a:r>
          </a:p>
          <a:p>
            <a:r>
              <a:rPr lang="en-US" sz="1200" b="0" dirty="0">
                <a:solidFill>
                  <a:srgbClr val="CD3131"/>
                </a:solidFill>
                <a:effectLst/>
                <a:latin typeface="Menlo" panose="020B0609030804020204" pitchFamily="49" charset="0"/>
              </a:rPr>
              <a:t>        </a:t>
            </a:r>
            <a:r>
              <a:rPr lang="en-US" sz="1200" b="0" dirty="0">
                <a:solidFill>
                  <a:srgbClr val="0451A5"/>
                </a:solidFill>
                <a:effectLst/>
                <a:latin typeface="Menlo" panose="020B0609030804020204" pitchFamily="49" charset="0"/>
              </a:rPr>
              <a:t>"</a:t>
            </a:r>
            <a:r>
              <a:rPr lang="en-US" sz="1200" b="0" dirty="0" err="1">
                <a:solidFill>
                  <a:srgbClr val="0451A5"/>
                </a:solidFill>
                <a:effectLst/>
                <a:latin typeface="Menlo" panose="020B0609030804020204" pitchFamily="49" charset="0"/>
              </a:rPr>
              <a:t>start_line</a:t>
            </a:r>
            <a:r>
              <a:rPr lang="en-US" sz="1200" b="0" dirty="0">
                <a:solidFill>
                  <a:srgbClr val="0451A5"/>
                </a:solidFill>
                <a:effectLst/>
                <a:latin typeface="Menlo" panose="020B0609030804020204" pitchFamily="49" charset="0"/>
              </a:rPr>
              <a:t>"</a:t>
            </a:r>
            <a:r>
              <a:rPr lang="en-US" sz="1200" b="0" dirty="0">
                <a:solidFill>
                  <a:srgbClr val="000000"/>
                </a:solidFill>
                <a:effectLst/>
                <a:latin typeface="Menlo" panose="020B0609030804020204" pitchFamily="49" charset="0"/>
              </a:rPr>
              <a:t>: </a:t>
            </a:r>
            <a:r>
              <a:rPr lang="en-US" sz="1200" b="0" dirty="0">
                <a:solidFill>
                  <a:srgbClr val="A31515"/>
                </a:solidFill>
                <a:effectLst/>
                <a:latin typeface="Menlo" panose="020B0609030804020204" pitchFamily="49" charset="0"/>
              </a:rPr>
              <a:t>"126"</a:t>
            </a:r>
            <a:r>
              <a:rPr lang="en-US" sz="1200" b="0" dirty="0">
                <a:solidFill>
                  <a:srgbClr val="000000"/>
                </a:solidFill>
                <a:effectLst/>
                <a:latin typeface="Menlo" panose="020B0609030804020204" pitchFamily="49" charset="0"/>
              </a:rPr>
              <a:t>,</a:t>
            </a:r>
          </a:p>
          <a:p>
            <a:r>
              <a:rPr lang="en-US" sz="1200" b="0" dirty="0">
                <a:solidFill>
                  <a:srgbClr val="CD3131"/>
                </a:solidFill>
                <a:effectLst/>
                <a:latin typeface="Menlo" panose="020B0609030804020204" pitchFamily="49" charset="0"/>
              </a:rPr>
              <a:t>        </a:t>
            </a:r>
            <a:r>
              <a:rPr lang="en-US" sz="1200" b="0" dirty="0">
                <a:solidFill>
                  <a:srgbClr val="0451A5"/>
                </a:solidFill>
                <a:effectLst/>
                <a:latin typeface="Menlo" panose="020B0609030804020204" pitchFamily="49" charset="0"/>
              </a:rPr>
              <a:t>"</a:t>
            </a:r>
            <a:r>
              <a:rPr lang="en-US" sz="1200" b="0" dirty="0" err="1">
                <a:solidFill>
                  <a:srgbClr val="0451A5"/>
                </a:solidFill>
                <a:effectLst/>
                <a:latin typeface="Menlo" panose="020B0609030804020204" pitchFamily="49" charset="0"/>
              </a:rPr>
              <a:t>end_line</a:t>
            </a:r>
            <a:r>
              <a:rPr lang="en-US" sz="1200" b="0" dirty="0">
                <a:solidFill>
                  <a:srgbClr val="0451A5"/>
                </a:solidFill>
                <a:effectLst/>
                <a:latin typeface="Menlo" panose="020B0609030804020204" pitchFamily="49" charset="0"/>
              </a:rPr>
              <a:t>"</a:t>
            </a:r>
            <a:r>
              <a:rPr lang="en-US" sz="1200" b="0" dirty="0">
                <a:solidFill>
                  <a:srgbClr val="000000"/>
                </a:solidFill>
                <a:effectLst/>
                <a:latin typeface="Menlo" panose="020B0609030804020204" pitchFamily="49" charset="0"/>
              </a:rPr>
              <a:t>: </a:t>
            </a:r>
            <a:r>
              <a:rPr lang="en-US" sz="1200" b="0" dirty="0">
                <a:solidFill>
                  <a:srgbClr val="A31515"/>
                </a:solidFill>
                <a:effectLst/>
                <a:latin typeface="Menlo" panose="020B0609030804020204" pitchFamily="49" charset="0"/>
              </a:rPr>
              <a:t>"144"</a:t>
            </a:r>
            <a:endParaRPr lang="en-US" sz="1200" b="0" dirty="0">
              <a:solidFill>
                <a:srgbClr val="000000"/>
              </a:solidFill>
              <a:effectLst/>
              <a:latin typeface="Menlo" panose="020B0609030804020204" pitchFamily="49" charset="0"/>
            </a:endParaRPr>
          </a:p>
          <a:p>
            <a:r>
              <a:rPr lang="en-US" sz="1200" b="0" dirty="0">
                <a:solidFill>
                  <a:srgbClr val="CD3131"/>
                </a:solidFill>
                <a:effectLst/>
                <a:latin typeface="Menlo" panose="020B0609030804020204" pitchFamily="49" charset="0"/>
              </a:rPr>
              <a:t>    </a:t>
            </a:r>
            <a:r>
              <a:rPr lang="en-US" sz="1200" b="0" dirty="0">
                <a:solidFill>
                  <a:srgbClr val="000000"/>
                </a:solidFill>
                <a:effectLst/>
                <a:latin typeface="Menlo" panose="020B0609030804020204" pitchFamily="49" charset="0"/>
              </a:rPr>
              <a:t>},</a:t>
            </a:r>
          </a:p>
          <a:p>
            <a:r>
              <a:rPr lang="en-US" sz="1200" b="0" dirty="0">
                <a:solidFill>
                  <a:srgbClr val="CD3131"/>
                </a:solidFill>
                <a:effectLst/>
                <a:latin typeface="Menlo" panose="020B0609030804020204" pitchFamily="49" charset="0"/>
              </a:rPr>
              <a:t>    </a:t>
            </a:r>
            <a:r>
              <a:rPr lang="en-US" sz="1200" b="0" dirty="0">
                <a:solidFill>
                  <a:srgbClr val="000000"/>
                </a:solidFill>
                <a:effectLst/>
                <a:latin typeface="Menlo" panose="020B0609030804020204" pitchFamily="49" charset="0"/>
              </a:rPr>
              <a:t>{</a:t>
            </a:r>
          </a:p>
          <a:p>
            <a:r>
              <a:rPr lang="en-US" sz="1200" b="0" dirty="0">
                <a:solidFill>
                  <a:srgbClr val="CD3131"/>
                </a:solidFill>
                <a:effectLst/>
                <a:latin typeface="Menlo" panose="020B0609030804020204" pitchFamily="49" charset="0"/>
              </a:rPr>
              <a:t>        </a:t>
            </a:r>
            <a:r>
              <a:rPr lang="en-US" sz="1200" b="0" dirty="0">
                <a:solidFill>
                  <a:srgbClr val="0451A5"/>
                </a:solidFill>
                <a:effectLst/>
                <a:latin typeface="Menlo" panose="020B0609030804020204" pitchFamily="49" charset="0"/>
              </a:rPr>
              <a:t>"</a:t>
            </a:r>
            <a:r>
              <a:rPr lang="en-US" sz="1200" b="0" dirty="0" err="1">
                <a:solidFill>
                  <a:srgbClr val="0451A5"/>
                </a:solidFill>
                <a:effectLst/>
                <a:latin typeface="Menlo" panose="020B0609030804020204" pitchFamily="49" charset="0"/>
              </a:rPr>
              <a:t>option_number</a:t>
            </a:r>
            <a:r>
              <a:rPr lang="en-US" sz="1200" b="0" dirty="0">
                <a:solidFill>
                  <a:srgbClr val="0451A5"/>
                </a:solidFill>
                <a:effectLst/>
                <a:latin typeface="Menlo" panose="020B0609030804020204" pitchFamily="49" charset="0"/>
              </a:rPr>
              <a:t>"</a:t>
            </a:r>
            <a:r>
              <a:rPr lang="en-US" sz="1200" b="0" dirty="0">
                <a:solidFill>
                  <a:srgbClr val="000000"/>
                </a:solidFill>
                <a:effectLst/>
                <a:latin typeface="Menlo" panose="020B0609030804020204" pitchFamily="49" charset="0"/>
              </a:rPr>
              <a:t>: </a:t>
            </a:r>
            <a:r>
              <a:rPr lang="en-US" sz="1200" b="0" dirty="0">
                <a:solidFill>
                  <a:srgbClr val="098658"/>
                </a:solidFill>
                <a:effectLst/>
                <a:latin typeface="Menlo" panose="020B0609030804020204" pitchFamily="49" charset="0"/>
              </a:rPr>
              <a:t>5</a:t>
            </a:r>
            <a:r>
              <a:rPr lang="en-US" sz="1200" b="0" dirty="0">
                <a:solidFill>
                  <a:srgbClr val="000000"/>
                </a:solidFill>
                <a:effectLst/>
                <a:latin typeface="Menlo" panose="020B0609030804020204" pitchFamily="49" charset="0"/>
              </a:rPr>
              <a:t>,</a:t>
            </a:r>
          </a:p>
          <a:p>
            <a:r>
              <a:rPr lang="en-US" sz="1200" b="0" dirty="0">
                <a:solidFill>
                  <a:srgbClr val="CD3131"/>
                </a:solidFill>
                <a:effectLst/>
                <a:latin typeface="Menlo" panose="020B0609030804020204" pitchFamily="49" charset="0"/>
              </a:rPr>
              <a:t>        </a:t>
            </a:r>
            <a:r>
              <a:rPr lang="en-US" sz="1200" b="0" dirty="0">
                <a:solidFill>
                  <a:srgbClr val="0451A5"/>
                </a:solidFill>
                <a:effectLst/>
                <a:latin typeface="Menlo" panose="020B0609030804020204" pitchFamily="49" charset="0"/>
              </a:rPr>
              <a:t>"name"</a:t>
            </a:r>
            <a:r>
              <a:rPr lang="en-US" sz="1200" b="0" dirty="0">
                <a:solidFill>
                  <a:srgbClr val="000000"/>
                </a:solidFill>
                <a:effectLst/>
                <a:latin typeface="Menlo" panose="020B0609030804020204" pitchFamily="49" charset="0"/>
              </a:rPr>
              <a:t>: </a:t>
            </a:r>
            <a:r>
              <a:rPr lang="en-US" sz="1200" b="0" dirty="0">
                <a:solidFill>
                  <a:srgbClr val="A31515"/>
                </a:solidFill>
                <a:effectLst/>
                <a:latin typeface="Menlo" panose="020B0609030804020204" pitchFamily="49" charset="0"/>
              </a:rPr>
              <a:t>"</a:t>
            </a:r>
            <a:r>
              <a:rPr lang="en-US" sz="1200" b="0" dirty="0" err="1">
                <a:solidFill>
                  <a:srgbClr val="A31515"/>
                </a:solidFill>
                <a:effectLst/>
                <a:latin typeface="Menlo" panose="020B0609030804020204" pitchFamily="49" charset="0"/>
              </a:rPr>
              <a:t>CalculateCandidatesForCurrentState</a:t>
            </a:r>
            <a:r>
              <a:rPr lang="en-US" sz="1200" b="0" dirty="0">
                <a:solidFill>
                  <a:srgbClr val="A31515"/>
                </a:solidFill>
                <a:effectLst/>
                <a:latin typeface="Menlo" panose="020B0609030804020204" pitchFamily="49" charset="0"/>
              </a:rPr>
              <a:t>"</a:t>
            </a:r>
            <a:r>
              <a:rPr lang="en-US" sz="1200" b="0" dirty="0">
                <a:solidFill>
                  <a:srgbClr val="000000"/>
                </a:solidFill>
                <a:effectLst/>
                <a:latin typeface="Menlo" panose="020B0609030804020204" pitchFamily="49" charset="0"/>
              </a:rPr>
              <a:t>,</a:t>
            </a:r>
          </a:p>
          <a:p>
            <a:r>
              <a:rPr lang="en-US" sz="1200" b="0" dirty="0">
                <a:solidFill>
                  <a:srgbClr val="CD3131"/>
                </a:solidFill>
                <a:effectLst/>
                <a:latin typeface="Menlo" panose="020B0609030804020204" pitchFamily="49" charset="0"/>
              </a:rPr>
              <a:t>        </a:t>
            </a:r>
            <a:r>
              <a:rPr lang="en-US" sz="1200" b="0" dirty="0">
                <a:solidFill>
                  <a:srgbClr val="0451A5"/>
                </a:solidFill>
                <a:effectLst/>
                <a:latin typeface="Menlo" panose="020B0609030804020204" pitchFamily="49" charset="0"/>
              </a:rPr>
              <a:t>"</a:t>
            </a:r>
            <a:r>
              <a:rPr lang="en-US" sz="1200" b="0" dirty="0" err="1">
                <a:solidFill>
                  <a:srgbClr val="0451A5"/>
                </a:solidFill>
                <a:effectLst/>
                <a:latin typeface="Menlo" panose="020B0609030804020204" pitchFamily="49" charset="0"/>
              </a:rPr>
              <a:t>start_line</a:t>
            </a:r>
            <a:r>
              <a:rPr lang="en-US" sz="1200" b="0" dirty="0">
                <a:solidFill>
                  <a:srgbClr val="0451A5"/>
                </a:solidFill>
                <a:effectLst/>
                <a:latin typeface="Menlo" panose="020B0609030804020204" pitchFamily="49" charset="0"/>
              </a:rPr>
              <a:t>"</a:t>
            </a:r>
            <a:r>
              <a:rPr lang="en-US" sz="1200" b="0" dirty="0">
                <a:solidFill>
                  <a:srgbClr val="000000"/>
                </a:solidFill>
                <a:effectLst/>
                <a:latin typeface="Menlo" panose="020B0609030804020204" pitchFamily="49" charset="0"/>
              </a:rPr>
              <a:t>: </a:t>
            </a:r>
            <a:r>
              <a:rPr lang="en-US" sz="1200" b="0" dirty="0">
                <a:solidFill>
                  <a:srgbClr val="A31515"/>
                </a:solidFill>
                <a:effectLst/>
                <a:latin typeface="Menlo" panose="020B0609030804020204" pitchFamily="49" charset="0"/>
              </a:rPr>
              <a:t>"152"</a:t>
            </a:r>
            <a:r>
              <a:rPr lang="en-US" sz="1200" b="0" dirty="0">
                <a:solidFill>
                  <a:srgbClr val="000000"/>
                </a:solidFill>
                <a:effectLst/>
                <a:latin typeface="Menlo" panose="020B0609030804020204" pitchFamily="49" charset="0"/>
              </a:rPr>
              <a:t>,</a:t>
            </a:r>
          </a:p>
          <a:p>
            <a:r>
              <a:rPr lang="en-US" sz="1200" b="0" dirty="0">
                <a:solidFill>
                  <a:srgbClr val="CD3131"/>
                </a:solidFill>
                <a:effectLst/>
                <a:latin typeface="Menlo" panose="020B0609030804020204" pitchFamily="49" charset="0"/>
              </a:rPr>
              <a:t>        </a:t>
            </a:r>
            <a:r>
              <a:rPr lang="en-US" sz="1200" b="0" dirty="0">
                <a:solidFill>
                  <a:srgbClr val="0451A5"/>
                </a:solidFill>
                <a:effectLst/>
                <a:latin typeface="Menlo" panose="020B0609030804020204" pitchFamily="49" charset="0"/>
              </a:rPr>
              <a:t>"</a:t>
            </a:r>
            <a:r>
              <a:rPr lang="en-US" sz="1200" b="0" dirty="0" err="1">
                <a:solidFill>
                  <a:srgbClr val="0451A5"/>
                </a:solidFill>
                <a:effectLst/>
                <a:latin typeface="Menlo" panose="020B0609030804020204" pitchFamily="49" charset="0"/>
              </a:rPr>
              <a:t>end_line</a:t>
            </a:r>
            <a:r>
              <a:rPr lang="en-US" sz="1200" b="0" dirty="0">
                <a:solidFill>
                  <a:srgbClr val="0451A5"/>
                </a:solidFill>
                <a:effectLst/>
                <a:latin typeface="Menlo" panose="020B0609030804020204" pitchFamily="49" charset="0"/>
              </a:rPr>
              <a:t>"</a:t>
            </a:r>
            <a:r>
              <a:rPr lang="en-US" sz="1200" b="0" dirty="0">
                <a:solidFill>
                  <a:srgbClr val="000000"/>
                </a:solidFill>
                <a:effectLst/>
                <a:latin typeface="Menlo" panose="020B0609030804020204" pitchFamily="49" charset="0"/>
              </a:rPr>
              <a:t>: </a:t>
            </a:r>
            <a:r>
              <a:rPr lang="en-US" sz="1200" b="0" dirty="0">
                <a:solidFill>
                  <a:srgbClr val="A31515"/>
                </a:solidFill>
                <a:effectLst/>
                <a:latin typeface="Menlo" panose="020B0609030804020204" pitchFamily="49" charset="0"/>
              </a:rPr>
              <a:t>"180"</a:t>
            </a:r>
            <a:endParaRPr lang="en-US" sz="1200" b="0" dirty="0">
              <a:solidFill>
                <a:srgbClr val="000000"/>
              </a:solidFill>
              <a:effectLst/>
              <a:latin typeface="Menlo" panose="020B0609030804020204" pitchFamily="49" charset="0"/>
            </a:endParaRPr>
          </a:p>
          <a:p>
            <a:r>
              <a:rPr lang="en-US" sz="1200" b="0" dirty="0">
                <a:solidFill>
                  <a:srgbClr val="CD3131"/>
                </a:solidFill>
                <a:effectLst/>
                <a:latin typeface="Menlo" panose="020B0609030804020204" pitchFamily="49" charset="0"/>
              </a:rPr>
              <a:t>    </a:t>
            </a:r>
            <a:r>
              <a:rPr lang="en-US" sz="1200" b="0" dirty="0">
                <a:solidFill>
                  <a:srgbClr val="000000"/>
                </a:solidFill>
                <a:effectLst/>
                <a:latin typeface="Menlo" panose="020B0609030804020204" pitchFamily="49" charset="0"/>
              </a:rPr>
              <a:t>}</a:t>
            </a:r>
          </a:p>
          <a:p>
            <a:r>
              <a:rPr lang="en-US" sz="1200" b="0" dirty="0">
                <a:solidFill>
                  <a:srgbClr val="000000"/>
                </a:solidFill>
                <a:effectLst/>
                <a:latin typeface="Menlo" panose="020B0609030804020204" pitchFamily="49" charset="0"/>
              </a:rPr>
              <a:t>]</a:t>
            </a:r>
          </a:p>
          <a:p>
            <a:br>
              <a:rPr lang="en-US" sz="1200" b="0" dirty="0">
                <a:solidFill>
                  <a:srgbClr val="000000"/>
                </a:solidFill>
                <a:effectLst/>
                <a:latin typeface="Menlo" panose="020B0609030804020204" pitchFamily="49" charset="0"/>
              </a:rPr>
            </a:br>
            <a:endParaRPr lang="en-US" sz="1200" b="0" dirty="0">
              <a:solidFill>
                <a:srgbClr val="000000"/>
              </a:solidFill>
              <a:effectLst/>
              <a:latin typeface="Menlo" panose="020B0609030804020204" pitchFamily="49" charset="0"/>
            </a:endParaRPr>
          </a:p>
        </p:txBody>
      </p:sp>
      <p:cxnSp>
        <p:nvCxnSpPr>
          <p:cNvPr id="9" name="Straight Arrow Connector 8">
            <a:extLst>
              <a:ext uri="{FF2B5EF4-FFF2-40B4-BE49-F238E27FC236}">
                <a16:creationId xmlns:a16="http://schemas.microsoft.com/office/drawing/2014/main" id="{7719F65C-9E35-75BF-8DB5-E7E0E6F287BC}"/>
              </a:ext>
            </a:extLst>
          </p:cNvPr>
          <p:cNvCxnSpPr>
            <a:cxnSpLocks/>
          </p:cNvCxnSpPr>
          <p:nvPr/>
        </p:nvCxnSpPr>
        <p:spPr>
          <a:xfrm flipH="1">
            <a:off x="3029527" y="5771055"/>
            <a:ext cx="3066473" cy="0"/>
          </a:xfrm>
          <a:prstGeom prst="straightConnector1">
            <a:avLst/>
          </a:prstGeom>
          <a:ln w="38100">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6B7967B3-1894-E0F7-7024-7987164762C7}"/>
              </a:ext>
            </a:extLst>
          </p:cNvPr>
          <p:cNvCxnSpPr>
            <a:cxnSpLocks/>
          </p:cNvCxnSpPr>
          <p:nvPr/>
        </p:nvCxnSpPr>
        <p:spPr>
          <a:xfrm flipH="1">
            <a:off x="3163454" y="5599259"/>
            <a:ext cx="2932546" cy="0"/>
          </a:xfrm>
          <a:prstGeom prst="straightConnector1">
            <a:avLst/>
          </a:prstGeom>
          <a:ln w="38100">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F66C0C88-EC74-1FE8-4A65-47FBFADD374F}"/>
              </a:ext>
            </a:extLst>
          </p:cNvPr>
          <p:cNvCxnSpPr>
            <a:cxnSpLocks/>
          </p:cNvCxnSpPr>
          <p:nvPr/>
        </p:nvCxnSpPr>
        <p:spPr>
          <a:xfrm flipH="1">
            <a:off x="5486399" y="5420997"/>
            <a:ext cx="609601" cy="0"/>
          </a:xfrm>
          <a:prstGeom prst="straightConnector1">
            <a:avLst/>
          </a:prstGeom>
          <a:ln w="38100">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99684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A973A72-66AC-6237-A32A-BB937BF13A3D}"/>
              </a:ext>
            </a:extLst>
          </p:cNvPr>
          <p:cNvSpPr>
            <a:spLocks noGrp="1"/>
          </p:cNvSpPr>
          <p:nvPr>
            <p:ph type="title"/>
          </p:nvPr>
        </p:nvSpPr>
        <p:spPr>
          <a:xfrm>
            <a:off x="729049" y="2428704"/>
            <a:ext cx="10538254" cy="1325563"/>
          </a:xfrm>
        </p:spPr>
        <p:txBody>
          <a:bodyPr>
            <a:normAutofit/>
          </a:bodyPr>
          <a:lstStyle/>
          <a:p>
            <a:r>
              <a:rPr lang="en-US" b="1" dirty="0"/>
              <a:t>Non-Interactive Iterations</a:t>
            </a:r>
            <a:br>
              <a:rPr lang="en-US" b="1" dirty="0"/>
            </a:br>
            <a:r>
              <a:rPr lang="en-US" b="1" dirty="0">
                <a:solidFill>
                  <a:schemeClr val="tx1">
                    <a:lumMod val="50000"/>
                    <a:lumOff val="50000"/>
                  </a:schemeClr>
                </a:solidFill>
              </a:rPr>
              <a:t>Self </a:t>
            </a:r>
            <a:r>
              <a:rPr lang="en-US" b="1" dirty="0" err="1">
                <a:solidFill>
                  <a:schemeClr val="tx1">
                    <a:lumMod val="50000"/>
                    <a:lumOff val="50000"/>
                  </a:schemeClr>
                </a:solidFill>
              </a:rPr>
              <a:t>FeedbackLoops</a:t>
            </a:r>
            <a:endParaRPr lang="en-US" b="1" dirty="0">
              <a:solidFill>
                <a:schemeClr val="tx1">
                  <a:lumMod val="50000"/>
                  <a:lumOff val="50000"/>
                </a:schemeClr>
              </a:solidFill>
            </a:endParaRPr>
          </a:p>
        </p:txBody>
      </p:sp>
    </p:spTree>
    <p:extLst>
      <p:ext uri="{BB962C8B-B14F-4D97-AF65-F5344CB8AC3E}">
        <p14:creationId xmlns:p14="http://schemas.microsoft.com/office/powerpoint/2010/main" val="380483801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A70529-53D3-9C1C-4020-7640DA07C5FE}"/>
              </a:ext>
            </a:extLst>
          </p:cNvPr>
          <p:cNvPicPr>
            <a:picLocks noChangeAspect="1"/>
          </p:cNvPicPr>
          <p:nvPr/>
        </p:nvPicPr>
        <p:blipFill>
          <a:blip r:embed="rId2"/>
          <a:stretch>
            <a:fillRect/>
          </a:stretch>
        </p:blipFill>
        <p:spPr>
          <a:xfrm>
            <a:off x="0" y="0"/>
            <a:ext cx="10842171" cy="129529458"/>
          </a:xfrm>
          <a:prstGeom prst="rect">
            <a:avLst/>
          </a:prstGeom>
        </p:spPr>
      </p:pic>
    </p:spTree>
    <p:extLst>
      <p:ext uri="{BB962C8B-B14F-4D97-AF65-F5344CB8AC3E}">
        <p14:creationId xmlns:p14="http://schemas.microsoft.com/office/powerpoint/2010/main" val="14561185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Gandalf level 8 image">
            <a:extLst>
              <a:ext uri="{FF2B5EF4-FFF2-40B4-BE49-F238E27FC236}">
                <a16:creationId xmlns:a16="http://schemas.microsoft.com/office/drawing/2014/main" id="{9972603E-F4A6-1564-4DB3-68452718E5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865313"/>
            <a:ext cx="12192000" cy="4992687"/>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171B5DF7-6E2F-CDF0-22C2-8A112C78D214}"/>
              </a:ext>
            </a:extLst>
          </p:cNvPr>
          <p:cNvSpPr txBox="1"/>
          <p:nvPr/>
        </p:nvSpPr>
        <p:spPr>
          <a:xfrm>
            <a:off x="3046971" y="6211669"/>
            <a:ext cx="6098058" cy="646331"/>
          </a:xfrm>
          <a:prstGeom prst="rect">
            <a:avLst/>
          </a:prstGeom>
          <a:noFill/>
        </p:spPr>
        <p:txBody>
          <a:bodyPr wrap="square">
            <a:spAutoFit/>
          </a:bodyPr>
          <a:lstStyle/>
          <a:p>
            <a:pPr algn="ctr"/>
            <a:r>
              <a:rPr lang="en-US" b="0" i="0" dirty="0">
                <a:solidFill>
                  <a:srgbClr val="213547"/>
                </a:solidFill>
                <a:effectLst/>
                <a:highlight>
                  <a:srgbClr val="FFFFFF"/>
                </a:highlight>
                <a:latin typeface="Inter"/>
              </a:rPr>
              <a:t>(LVL 8)</a:t>
            </a:r>
          </a:p>
          <a:p>
            <a:pPr algn="ctr"/>
            <a:r>
              <a:rPr lang="en-US" b="0" i="0" dirty="0">
                <a:solidFill>
                  <a:srgbClr val="213547"/>
                </a:solidFill>
                <a:effectLst/>
                <a:highlight>
                  <a:srgbClr val="FFFFFF"/>
                </a:highlight>
                <a:latin typeface="Inter"/>
              </a:rPr>
              <a:t>I am GANDALF THE WHITE v2.0, stronger than ever!</a:t>
            </a:r>
          </a:p>
        </p:txBody>
      </p:sp>
      <p:sp>
        <p:nvSpPr>
          <p:cNvPr id="9" name="TextBox 8">
            <a:extLst>
              <a:ext uri="{FF2B5EF4-FFF2-40B4-BE49-F238E27FC236}">
                <a16:creationId xmlns:a16="http://schemas.microsoft.com/office/drawing/2014/main" id="{26915434-5320-85CB-EEED-85B0070038BB}"/>
              </a:ext>
            </a:extLst>
          </p:cNvPr>
          <p:cNvSpPr txBox="1"/>
          <p:nvPr/>
        </p:nvSpPr>
        <p:spPr>
          <a:xfrm>
            <a:off x="0" y="1495981"/>
            <a:ext cx="3188043" cy="369332"/>
          </a:xfrm>
          <a:prstGeom prst="rect">
            <a:avLst/>
          </a:prstGeom>
          <a:noFill/>
        </p:spPr>
        <p:txBody>
          <a:bodyPr wrap="square">
            <a:spAutoFit/>
          </a:bodyPr>
          <a:lstStyle/>
          <a:p>
            <a:r>
              <a:rPr lang="en-US" b="1" dirty="0">
                <a:solidFill>
                  <a:schemeClr val="bg1">
                    <a:lumMod val="50000"/>
                  </a:schemeClr>
                </a:solidFill>
              </a:rPr>
              <a:t>https://</a:t>
            </a:r>
            <a:r>
              <a:rPr lang="en-US" b="1" dirty="0" err="1">
                <a:solidFill>
                  <a:schemeClr val="bg1">
                    <a:lumMod val="50000"/>
                  </a:schemeClr>
                </a:solidFill>
              </a:rPr>
              <a:t>gandalf.lakera.ai</a:t>
            </a:r>
            <a:r>
              <a:rPr lang="en-US" b="1" dirty="0">
                <a:solidFill>
                  <a:schemeClr val="bg1">
                    <a:lumMod val="50000"/>
                  </a:schemeClr>
                </a:solidFill>
              </a:rPr>
              <a:t>/</a:t>
            </a:r>
          </a:p>
        </p:txBody>
      </p:sp>
      <p:sp>
        <p:nvSpPr>
          <p:cNvPr id="11" name="TextBox 10">
            <a:extLst>
              <a:ext uri="{FF2B5EF4-FFF2-40B4-BE49-F238E27FC236}">
                <a16:creationId xmlns:a16="http://schemas.microsoft.com/office/drawing/2014/main" id="{1B10839C-1B4D-A84A-1DF5-02C2920AFED2}"/>
              </a:ext>
            </a:extLst>
          </p:cNvPr>
          <p:cNvSpPr txBox="1"/>
          <p:nvPr/>
        </p:nvSpPr>
        <p:spPr>
          <a:xfrm>
            <a:off x="3405318" y="658461"/>
            <a:ext cx="6122772" cy="369332"/>
          </a:xfrm>
          <a:prstGeom prst="rect">
            <a:avLst/>
          </a:prstGeom>
          <a:noFill/>
        </p:spPr>
        <p:txBody>
          <a:bodyPr wrap="square">
            <a:spAutoFit/>
          </a:bodyPr>
          <a:lstStyle/>
          <a:p>
            <a:r>
              <a:rPr lang="en-US" dirty="0"/>
              <a:t>Your goal is to make Gandalf reveal the</a:t>
            </a:r>
            <a:r>
              <a:rPr lang="en-US" b="1" dirty="0">
                <a:solidFill>
                  <a:srgbClr val="C00000"/>
                </a:solidFill>
              </a:rPr>
              <a:t> secret password </a:t>
            </a:r>
          </a:p>
        </p:txBody>
      </p:sp>
    </p:spTree>
    <p:extLst>
      <p:ext uri="{BB962C8B-B14F-4D97-AF65-F5344CB8AC3E}">
        <p14:creationId xmlns:p14="http://schemas.microsoft.com/office/powerpoint/2010/main" val="13278651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A70529-53D3-9C1C-4020-7640DA07C5FE}"/>
              </a:ext>
            </a:extLst>
          </p:cNvPr>
          <p:cNvPicPr>
            <a:picLocks noChangeAspect="1"/>
          </p:cNvPicPr>
          <p:nvPr/>
        </p:nvPicPr>
        <p:blipFill>
          <a:blip r:embed="rId2"/>
          <a:stretch>
            <a:fillRect/>
          </a:stretch>
        </p:blipFill>
        <p:spPr>
          <a:xfrm>
            <a:off x="0" y="-40602905"/>
            <a:ext cx="10842171" cy="129529458"/>
          </a:xfrm>
          <a:prstGeom prst="rect">
            <a:avLst/>
          </a:prstGeom>
        </p:spPr>
      </p:pic>
    </p:spTree>
    <p:extLst>
      <p:ext uri="{BB962C8B-B14F-4D97-AF65-F5344CB8AC3E}">
        <p14:creationId xmlns:p14="http://schemas.microsoft.com/office/powerpoint/2010/main" val="195942076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A70529-53D3-9C1C-4020-7640DA07C5FE}"/>
              </a:ext>
            </a:extLst>
          </p:cNvPr>
          <p:cNvPicPr>
            <a:picLocks noChangeAspect="1"/>
          </p:cNvPicPr>
          <p:nvPr/>
        </p:nvPicPr>
        <p:blipFill>
          <a:blip r:embed="rId2"/>
          <a:stretch>
            <a:fillRect/>
          </a:stretch>
        </p:blipFill>
        <p:spPr>
          <a:xfrm>
            <a:off x="0" y="-67886049"/>
            <a:ext cx="10842171" cy="129529458"/>
          </a:xfrm>
          <a:prstGeom prst="rect">
            <a:avLst/>
          </a:prstGeom>
        </p:spPr>
      </p:pic>
    </p:spTree>
    <p:extLst>
      <p:ext uri="{BB962C8B-B14F-4D97-AF65-F5344CB8AC3E}">
        <p14:creationId xmlns:p14="http://schemas.microsoft.com/office/powerpoint/2010/main" val="114003979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A70529-53D3-9C1C-4020-7640DA07C5FE}"/>
              </a:ext>
            </a:extLst>
          </p:cNvPr>
          <p:cNvPicPr>
            <a:picLocks noChangeAspect="1"/>
          </p:cNvPicPr>
          <p:nvPr/>
        </p:nvPicPr>
        <p:blipFill>
          <a:blip r:embed="rId2"/>
          <a:stretch>
            <a:fillRect/>
          </a:stretch>
        </p:blipFill>
        <p:spPr>
          <a:xfrm>
            <a:off x="0" y="-74988598"/>
            <a:ext cx="10842171" cy="129529458"/>
          </a:xfrm>
          <a:prstGeom prst="rect">
            <a:avLst/>
          </a:prstGeom>
        </p:spPr>
      </p:pic>
    </p:spTree>
    <p:extLst>
      <p:ext uri="{BB962C8B-B14F-4D97-AF65-F5344CB8AC3E}">
        <p14:creationId xmlns:p14="http://schemas.microsoft.com/office/powerpoint/2010/main" val="310694614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A70529-53D3-9C1C-4020-7640DA07C5FE}"/>
              </a:ext>
            </a:extLst>
          </p:cNvPr>
          <p:cNvPicPr>
            <a:picLocks noChangeAspect="1"/>
          </p:cNvPicPr>
          <p:nvPr/>
        </p:nvPicPr>
        <p:blipFill>
          <a:blip r:embed="rId2"/>
          <a:stretch>
            <a:fillRect/>
          </a:stretch>
        </p:blipFill>
        <p:spPr>
          <a:xfrm>
            <a:off x="0" y="-82388858"/>
            <a:ext cx="10842171" cy="129529458"/>
          </a:xfrm>
          <a:prstGeom prst="rect">
            <a:avLst/>
          </a:prstGeom>
        </p:spPr>
      </p:pic>
    </p:spTree>
    <p:extLst>
      <p:ext uri="{BB962C8B-B14F-4D97-AF65-F5344CB8AC3E}">
        <p14:creationId xmlns:p14="http://schemas.microsoft.com/office/powerpoint/2010/main" val="252283753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A70529-53D3-9C1C-4020-7640DA07C5FE}"/>
              </a:ext>
            </a:extLst>
          </p:cNvPr>
          <p:cNvPicPr>
            <a:picLocks noChangeAspect="1"/>
          </p:cNvPicPr>
          <p:nvPr/>
        </p:nvPicPr>
        <p:blipFill>
          <a:blip r:embed="rId2"/>
          <a:stretch>
            <a:fillRect/>
          </a:stretch>
        </p:blipFill>
        <p:spPr>
          <a:xfrm>
            <a:off x="0" y="-89746588"/>
            <a:ext cx="10842171" cy="129529458"/>
          </a:xfrm>
          <a:prstGeom prst="rect">
            <a:avLst/>
          </a:prstGeom>
        </p:spPr>
      </p:pic>
    </p:spTree>
    <p:extLst>
      <p:ext uri="{BB962C8B-B14F-4D97-AF65-F5344CB8AC3E}">
        <p14:creationId xmlns:p14="http://schemas.microsoft.com/office/powerpoint/2010/main" val="138246580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A70529-53D3-9C1C-4020-7640DA07C5FE}"/>
              </a:ext>
            </a:extLst>
          </p:cNvPr>
          <p:cNvPicPr>
            <a:picLocks noChangeAspect="1"/>
          </p:cNvPicPr>
          <p:nvPr/>
        </p:nvPicPr>
        <p:blipFill>
          <a:blip r:embed="rId2"/>
          <a:stretch>
            <a:fillRect/>
          </a:stretch>
        </p:blipFill>
        <p:spPr>
          <a:xfrm>
            <a:off x="0" y="-100123965"/>
            <a:ext cx="10842171" cy="129529458"/>
          </a:xfrm>
          <a:prstGeom prst="rect">
            <a:avLst/>
          </a:prstGeom>
        </p:spPr>
      </p:pic>
    </p:spTree>
    <p:extLst>
      <p:ext uri="{BB962C8B-B14F-4D97-AF65-F5344CB8AC3E}">
        <p14:creationId xmlns:p14="http://schemas.microsoft.com/office/powerpoint/2010/main" val="25111313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A70529-53D3-9C1C-4020-7640DA07C5FE}"/>
              </a:ext>
            </a:extLst>
          </p:cNvPr>
          <p:cNvPicPr>
            <a:picLocks noChangeAspect="1"/>
          </p:cNvPicPr>
          <p:nvPr/>
        </p:nvPicPr>
        <p:blipFill>
          <a:blip r:embed="rId2"/>
          <a:stretch>
            <a:fillRect/>
          </a:stretch>
        </p:blipFill>
        <p:spPr>
          <a:xfrm>
            <a:off x="0" y="-105652896"/>
            <a:ext cx="10842171" cy="129529458"/>
          </a:xfrm>
          <a:prstGeom prst="rect">
            <a:avLst/>
          </a:prstGeom>
        </p:spPr>
      </p:pic>
    </p:spTree>
    <p:extLst>
      <p:ext uri="{BB962C8B-B14F-4D97-AF65-F5344CB8AC3E}">
        <p14:creationId xmlns:p14="http://schemas.microsoft.com/office/powerpoint/2010/main" val="185486432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F88CF68-9377-D78B-07BE-48D6F343182E}"/>
              </a:ext>
            </a:extLst>
          </p:cNvPr>
          <p:cNvSpPr txBox="1"/>
          <p:nvPr/>
        </p:nvSpPr>
        <p:spPr>
          <a:xfrm>
            <a:off x="1980102" y="3059668"/>
            <a:ext cx="7537622" cy="461665"/>
          </a:xfrm>
          <a:prstGeom prst="rect">
            <a:avLst/>
          </a:prstGeom>
          <a:noFill/>
        </p:spPr>
        <p:txBody>
          <a:bodyPr wrap="square">
            <a:spAutoFit/>
          </a:bodyPr>
          <a:lstStyle/>
          <a:p>
            <a:pPr algn="ctr"/>
            <a:r>
              <a:rPr lang="en-US" sz="2400" b="0" i="0" dirty="0">
                <a:solidFill>
                  <a:srgbClr val="1F2328"/>
                </a:solidFill>
                <a:effectLst/>
                <a:highlight>
                  <a:srgbClr val="FFFFFF"/>
                </a:highlight>
                <a:latin typeface="-apple-system"/>
              </a:rPr>
              <a:t>“Well, this will probably work on your machine…”</a:t>
            </a:r>
          </a:p>
        </p:txBody>
      </p:sp>
    </p:spTree>
    <p:extLst>
      <p:ext uri="{BB962C8B-B14F-4D97-AF65-F5344CB8AC3E}">
        <p14:creationId xmlns:p14="http://schemas.microsoft.com/office/powerpoint/2010/main" val="362341503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9660A7-72F8-8A78-7FD0-6E30CC721E8C}"/>
              </a:ext>
            </a:extLst>
          </p:cNvPr>
          <p:cNvPicPr>
            <a:picLocks noChangeAspect="1"/>
          </p:cNvPicPr>
          <p:nvPr/>
        </p:nvPicPr>
        <p:blipFill>
          <a:blip r:embed="rId2"/>
          <a:stretch>
            <a:fillRect/>
          </a:stretch>
        </p:blipFill>
        <p:spPr>
          <a:xfrm>
            <a:off x="2209800" y="1780767"/>
            <a:ext cx="7772400" cy="3296465"/>
          </a:xfrm>
          <a:prstGeom prst="rect">
            <a:avLst/>
          </a:prstGeom>
        </p:spPr>
      </p:pic>
    </p:spTree>
    <p:extLst>
      <p:ext uri="{BB962C8B-B14F-4D97-AF65-F5344CB8AC3E}">
        <p14:creationId xmlns:p14="http://schemas.microsoft.com/office/powerpoint/2010/main" val="212906841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A58D8E-158E-B885-D75B-1F69C0467CA4}"/>
              </a:ext>
            </a:extLst>
          </p:cNvPr>
          <p:cNvPicPr>
            <a:picLocks noChangeAspect="1"/>
          </p:cNvPicPr>
          <p:nvPr/>
        </p:nvPicPr>
        <p:blipFill>
          <a:blip r:embed="rId2"/>
          <a:stretch>
            <a:fillRect/>
          </a:stretch>
        </p:blipFill>
        <p:spPr>
          <a:xfrm>
            <a:off x="0" y="81281"/>
            <a:ext cx="12125961" cy="6258560"/>
          </a:xfrm>
          <a:prstGeom prst="rect">
            <a:avLst/>
          </a:prstGeom>
        </p:spPr>
      </p:pic>
      <p:sp>
        <p:nvSpPr>
          <p:cNvPr id="3" name="Oval 2">
            <a:extLst>
              <a:ext uri="{FF2B5EF4-FFF2-40B4-BE49-F238E27FC236}">
                <a16:creationId xmlns:a16="http://schemas.microsoft.com/office/drawing/2014/main" id="{1F9370BE-1606-A7E2-F4CC-6B275AD95E1E}"/>
              </a:ext>
            </a:extLst>
          </p:cNvPr>
          <p:cNvSpPr/>
          <p:nvPr/>
        </p:nvSpPr>
        <p:spPr>
          <a:xfrm>
            <a:off x="1158241" y="1422400"/>
            <a:ext cx="1737360" cy="782320"/>
          </a:xfrm>
          <a:custGeom>
            <a:avLst/>
            <a:gdLst>
              <a:gd name="connsiteX0" fmla="*/ 0 w 1737360"/>
              <a:gd name="connsiteY0" fmla="*/ 391160 h 782320"/>
              <a:gd name="connsiteX1" fmla="*/ 868680 w 1737360"/>
              <a:gd name="connsiteY1" fmla="*/ 0 h 782320"/>
              <a:gd name="connsiteX2" fmla="*/ 1737360 w 1737360"/>
              <a:gd name="connsiteY2" fmla="*/ 391160 h 782320"/>
              <a:gd name="connsiteX3" fmla="*/ 868680 w 1737360"/>
              <a:gd name="connsiteY3" fmla="*/ 782320 h 782320"/>
              <a:gd name="connsiteX4" fmla="*/ 0 w 1737360"/>
              <a:gd name="connsiteY4" fmla="*/ 391160 h 782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7360" h="782320" extrusionOk="0">
                <a:moveTo>
                  <a:pt x="0" y="391160"/>
                </a:moveTo>
                <a:cubicBezTo>
                  <a:pt x="-31808" y="155508"/>
                  <a:pt x="360519" y="10660"/>
                  <a:pt x="868680" y="0"/>
                </a:cubicBezTo>
                <a:cubicBezTo>
                  <a:pt x="1364936" y="3473"/>
                  <a:pt x="1695313" y="176465"/>
                  <a:pt x="1737360" y="391160"/>
                </a:cubicBezTo>
                <a:cubicBezTo>
                  <a:pt x="1700545" y="643144"/>
                  <a:pt x="1347113" y="789649"/>
                  <a:pt x="868680" y="782320"/>
                </a:cubicBezTo>
                <a:cubicBezTo>
                  <a:pt x="364244" y="768819"/>
                  <a:pt x="33467" y="623183"/>
                  <a:pt x="0" y="391160"/>
                </a:cubicBezTo>
                <a:close/>
              </a:path>
            </a:pathLst>
          </a:custGeom>
          <a:noFill/>
          <a:ln w="76200">
            <a:solidFill>
              <a:srgbClr val="C00000"/>
            </a:solidFill>
            <a:extLst>
              <a:ext uri="{C807C97D-BFC1-408E-A445-0C87EB9F89A2}">
                <ask:lineSketchStyleProps xmlns:ask="http://schemas.microsoft.com/office/drawing/2018/sketchyshapes" sd="1219033472">
                  <a:prstGeom prst="ellipse">
                    <a:avLst/>
                  </a:prstGeom>
                  <ask:type>
                    <ask:lineSketchCurved/>
                  </ask:type>
                </ask:lineSketchStyleProps>
              </a:ext>
            </a:extLst>
          </a:ln>
          <a:effectLst>
            <a:glow rad="139700">
              <a:schemeClr val="bg1">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7EEDCA43-0273-0920-09DB-6F6136EB87F2}"/>
              </a:ext>
            </a:extLst>
          </p:cNvPr>
          <p:cNvSpPr/>
          <p:nvPr/>
        </p:nvSpPr>
        <p:spPr>
          <a:xfrm>
            <a:off x="995680" y="5044440"/>
            <a:ext cx="4815839" cy="782320"/>
          </a:xfrm>
          <a:custGeom>
            <a:avLst/>
            <a:gdLst>
              <a:gd name="connsiteX0" fmla="*/ 0 w 4815839"/>
              <a:gd name="connsiteY0" fmla="*/ 391160 h 782320"/>
              <a:gd name="connsiteX1" fmla="*/ 2407920 w 4815839"/>
              <a:gd name="connsiteY1" fmla="*/ 0 h 782320"/>
              <a:gd name="connsiteX2" fmla="*/ 4815840 w 4815839"/>
              <a:gd name="connsiteY2" fmla="*/ 391160 h 782320"/>
              <a:gd name="connsiteX3" fmla="*/ 2407920 w 4815839"/>
              <a:gd name="connsiteY3" fmla="*/ 782320 h 782320"/>
              <a:gd name="connsiteX4" fmla="*/ 0 w 4815839"/>
              <a:gd name="connsiteY4" fmla="*/ 391160 h 782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5839" h="782320" extrusionOk="0">
                <a:moveTo>
                  <a:pt x="0" y="391160"/>
                </a:moveTo>
                <a:cubicBezTo>
                  <a:pt x="-146554" y="84730"/>
                  <a:pt x="1012645" y="24552"/>
                  <a:pt x="2407920" y="0"/>
                </a:cubicBezTo>
                <a:cubicBezTo>
                  <a:pt x="3754274" y="3473"/>
                  <a:pt x="4773793" y="176465"/>
                  <a:pt x="4815840" y="391160"/>
                </a:cubicBezTo>
                <a:cubicBezTo>
                  <a:pt x="4767658" y="654245"/>
                  <a:pt x="3703328" y="972731"/>
                  <a:pt x="2407920" y="782320"/>
                </a:cubicBezTo>
                <a:cubicBezTo>
                  <a:pt x="1053386" y="768819"/>
                  <a:pt x="33467" y="623183"/>
                  <a:pt x="0" y="391160"/>
                </a:cubicBezTo>
                <a:close/>
              </a:path>
            </a:pathLst>
          </a:custGeom>
          <a:noFill/>
          <a:ln w="76200">
            <a:solidFill>
              <a:srgbClr val="C00000"/>
            </a:solidFill>
            <a:extLst>
              <a:ext uri="{C807C97D-BFC1-408E-A445-0C87EB9F89A2}">
                <ask:lineSketchStyleProps xmlns:ask="http://schemas.microsoft.com/office/drawing/2018/sketchyshapes" sd="1219033472">
                  <a:prstGeom prst="ellipse">
                    <a:avLst/>
                  </a:prstGeom>
                  <ask:type>
                    <ask:lineSketchCurved/>
                  </ask:type>
                </ask:lineSketchStyleProps>
              </a:ext>
            </a:extLst>
          </a:ln>
          <a:effectLst>
            <a:glow rad="139700">
              <a:schemeClr val="bg1">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39007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heel(1)">
                                      <p:cBhvr>
                                        <p:cTn id="7" dur="20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heel(1)">
                                      <p:cBhvr>
                                        <p:cTn id="12"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0273C10-B395-E1AC-9634-185575BAEBEC}"/>
              </a:ext>
            </a:extLst>
          </p:cNvPr>
          <p:cNvPicPr>
            <a:picLocks noChangeAspect="1"/>
          </p:cNvPicPr>
          <p:nvPr/>
        </p:nvPicPr>
        <p:blipFill>
          <a:blip r:embed="rId2"/>
          <a:stretch>
            <a:fillRect/>
          </a:stretch>
        </p:blipFill>
        <p:spPr>
          <a:xfrm>
            <a:off x="2545663" y="1236959"/>
            <a:ext cx="7313828" cy="4384081"/>
          </a:xfrm>
          <a:prstGeom prst="rect">
            <a:avLst/>
          </a:prstGeom>
        </p:spPr>
      </p:pic>
      <p:pic>
        <p:nvPicPr>
          <p:cNvPr id="3" name="Picture 2">
            <a:extLst>
              <a:ext uri="{FF2B5EF4-FFF2-40B4-BE49-F238E27FC236}">
                <a16:creationId xmlns:a16="http://schemas.microsoft.com/office/drawing/2014/main" id="{2ED00D06-330A-659F-B647-E946F417DE5F}"/>
              </a:ext>
            </a:extLst>
          </p:cNvPr>
          <p:cNvPicPr>
            <a:picLocks noChangeAspect="1"/>
          </p:cNvPicPr>
          <p:nvPr/>
        </p:nvPicPr>
        <p:blipFill>
          <a:blip r:embed="rId3"/>
          <a:stretch>
            <a:fillRect/>
          </a:stretch>
        </p:blipFill>
        <p:spPr>
          <a:xfrm>
            <a:off x="1924736" y="1054615"/>
            <a:ext cx="2057400" cy="698500"/>
          </a:xfrm>
          <a:prstGeom prst="rect">
            <a:avLst/>
          </a:prstGeom>
        </p:spPr>
      </p:pic>
      <p:sp>
        <p:nvSpPr>
          <p:cNvPr id="5" name="TextBox 4">
            <a:extLst>
              <a:ext uri="{FF2B5EF4-FFF2-40B4-BE49-F238E27FC236}">
                <a16:creationId xmlns:a16="http://schemas.microsoft.com/office/drawing/2014/main" id="{19FDCADF-4850-82B6-C0B4-4D6F08DB1274}"/>
              </a:ext>
            </a:extLst>
          </p:cNvPr>
          <p:cNvSpPr txBox="1"/>
          <p:nvPr/>
        </p:nvSpPr>
        <p:spPr>
          <a:xfrm>
            <a:off x="7574691" y="4870277"/>
            <a:ext cx="2372498" cy="523220"/>
          </a:xfrm>
          <a:prstGeom prst="rect">
            <a:avLst/>
          </a:prstGeom>
          <a:noFill/>
        </p:spPr>
        <p:txBody>
          <a:bodyPr wrap="square">
            <a:spAutoFit/>
          </a:bodyPr>
          <a:lstStyle/>
          <a:p>
            <a:r>
              <a:rPr lang="en-US" sz="2800" dirty="0">
                <a:latin typeface="Arial" panose="020B0604020202020204" pitchFamily="34" charset="0"/>
                <a:cs typeface="Arial" panose="020B0604020202020204" pitchFamily="34" charset="0"/>
              </a:rPr>
              <a:t>3,844,033.2</a:t>
            </a:r>
          </a:p>
        </p:txBody>
      </p:sp>
      <p:cxnSp>
        <p:nvCxnSpPr>
          <p:cNvPr id="7" name="Straight Connector 6">
            <a:extLst>
              <a:ext uri="{FF2B5EF4-FFF2-40B4-BE49-F238E27FC236}">
                <a16:creationId xmlns:a16="http://schemas.microsoft.com/office/drawing/2014/main" id="{6EEC4864-1679-2294-6BDC-8C564CA8C0E5}"/>
              </a:ext>
            </a:extLst>
          </p:cNvPr>
          <p:cNvCxnSpPr>
            <a:cxnSpLocks/>
          </p:cNvCxnSpPr>
          <p:nvPr/>
        </p:nvCxnSpPr>
        <p:spPr>
          <a:xfrm>
            <a:off x="7661188" y="4670855"/>
            <a:ext cx="1890585" cy="0"/>
          </a:xfrm>
          <a:prstGeom prst="line">
            <a:avLst/>
          </a:prstGeom>
          <a:ln w="57150">
            <a:solidFill>
              <a:srgbClr val="C00000">
                <a:alpha val="50196"/>
              </a:srgb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12066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left)">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A973A72-66AC-6237-A32A-BB937BF13A3D}"/>
              </a:ext>
            </a:extLst>
          </p:cNvPr>
          <p:cNvSpPr>
            <a:spLocks noGrp="1"/>
          </p:cNvSpPr>
          <p:nvPr>
            <p:ph type="title"/>
          </p:nvPr>
        </p:nvSpPr>
        <p:spPr>
          <a:xfrm>
            <a:off x="729049" y="2428704"/>
            <a:ext cx="10538254" cy="1325563"/>
          </a:xfrm>
        </p:spPr>
        <p:txBody>
          <a:bodyPr>
            <a:normAutofit/>
          </a:bodyPr>
          <a:lstStyle/>
          <a:p>
            <a:r>
              <a:rPr lang="en-US" b="1" dirty="0"/>
              <a:t>Non-Interactive Iterations</a:t>
            </a:r>
            <a:br>
              <a:rPr lang="en-US" b="1" dirty="0"/>
            </a:br>
            <a:r>
              <a:rPr lang="en-US" b="1" dirty="0">
                <a:solidFill>
                  <a:schemeClr val="tx1">
                    <a:lumMod val="50000"/>
                    <a:lumOff val="50000"/>
                  </a:schemeClr>
                </a:solidFill>
              </a:rPr>
              <a:t>One more example</a:t>
            </a:r>
          </a:p>
        </p:txBody>
      </p:sp>
    </p:spTree>
    <p:extLst>
      <p:ext uri="{BB962C8B-B14F-4D97-AF65-F5344CB8AC3E}">
        <p14:creationId xmlns:p14="http://schemas.microsoft.com/office/powerpoint/2010/main" val="207432220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483E2E-9B01-3DDF-75E2-DEA2108A2EAA}"/>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4198257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34BF9-ABC8-6E95-A72F-2D3FA170EE8B}"/>
              </a:ext>
            </a:extLst>
          </p:cNvPr>
          <p:cNvSpPr>
            <a:spLocks noGrp="1"/>
          </p:cNvSpPr>
          <p:nvPr>
            <p:ph type="title"/>
          </p:nvPr>
        </p:nvSpPr>
        <p:spPr>
          <a:xfrm>
            <a:off x="71120" y="6089142"/>
            <a:ext cx="2037670" cy="614680"/>
          </a:xfrm>
        </p:spPr>
        <p:txBody>
          <a:bodyPr>
            <a:normAutofit/>
          </a:bodyPr>
          <a:lstStyle/>
          <a:p>
            <a:r>
              <a:rPr lang="en-US" sz="2800"/>
              <a:t>Resources</a:t>
            </a:r>
            <a:endParaRPr lang="en-US" sz="4000"/>
          </a:p>
        </p:txBody>
      </p:sp>
      <p:pic>
        <p:nvPicPr>
          <p:cNvPr id="8" name="Graphic 7">
            <a:extLst>
              <a:ext uri="{FF2B5EF4-FFF2-40B4-BE49-F238E27FC236}">
                <a16:creationId xmlns:a16="http://schemas.microsoft.com/office/drawing/2014/main" id="{9AA41458-F0A6-4112-C12A-DB7932BB858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2421382"/>
            <a:ext cx="3850640" cy="3850640"/>
          </a:xfrm>
          <a:prstGeom prst="rect">
            <a:avLst/>
          </a:prstGeom>
        </p:spPr>
      </p:pic>
      <p:pic>
        <p:nvPicPr>
          <p:cNvPr id="4" name="Picture 3">
            <a:extLst>
              <a:ext uri="{FF2B5EF4-FFF2-40B4-BE49-F238E27FC236}">
                <a16:creationId xmlns:a16="http://schemas.microsoft.com/office/drawing/2014/main" id="{EB3AC883-8F53-7EE0-C06F-B9BF1D2B2296}"/>
              </a:ext>
            </a:extLst>
          </p:cNvPr>
          <p:cNvPicPr>
            <a:picLocks noChangeAspect="1"/>
          </p:cNvPicPr>
          <p:nvPr/>
        </p:nvPicPr>
        <p:blipFill rotWithShape="1">
          <a:blip r:embed="rId5"/>
          <a:srcRect l="12347" r="12860"/>
          <a:stretch/>
        </p:blipFill>
        <p:spPr>
          <a:xfrm>
            <a:off x="9788570" y="2424938"/>
            <a:ext cx="2037670" cy="2011680"/>
          </a:xfrm>
          <a:prstGeom prst="ellipse">
            <a:avLst/>
          </a:prstGeom>
          <a:ln w="3175" cap="rnd">
            <a:noFill/>
          </a:ln>
          <a:effectLst/>
          <a:scene3d>
            <a:camera prst="orthographicFront"/>
            <a:lightRig rig="contrasting" dir="t">
              <a:rot lat="0" lon="0" rev="3000000"/>
            </a:lightRig>
          </a:scene3d>
          <a:sp3d contourW="7620">
            <a:bevelT w="95250" h="31750"/>
            <a:contourClr>
              <a:srgbClr val="333333"/>
            </a:contourClr>
          </a:sp3d>
        </p:spPr>
      </p:pic>
      <p:sp>
        <p:nvSpPr>
          <p:cNvPr id="5" name="Title 1">
            <a:extLst>
              <a:ext uri="{FF2B5EF4-FFF2-40B4-BE49-F238E27FC236}">
                <a16:creationId xmlns:a16="http://schemas.microsoft.com/office/drawing/2014/main" id="{EDDAAE63-AAA4-FBA8-4EDE-AA6648E4DD57}"/>
              </a:ext>
            </a:extLst>
          </p:cNvPr>
          <p:cNvSpPr txBox="1">
            <a:spLocks/>
          </p:cNvSpPr>
          <p:nvPr/>
        </p:nvSpPr>
        <p:spPr>
          <a:xfrm>
            <a:off x="3924742" y="257302"/>
            <a:ext cx="4081338" cy="99745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a:t>Thank you!</a:t>
            </a:r>
            <a:endParaRPr lang="en-US" sz="7200" b="1"/>
          </a:p>
        </p:txBody>
      </p:sp>
      <p:sp>
        <p:nvSpPr>
          <p:cNvPr id="6" name="TextBox 5">
            <a:extLst>
              <a:ext uri="{FF2B5EF4-FFF2-40B4-BE49-F238E27FC236}">
                <a16:creationId xmlns:a16="http://schemas.microsoft.com/office/drawing/2014/main" id="{6BD30E95-1210-498C-FC17-744961AFBA84}"/>
              </a:ext>
            </a:extLst>
          </p:cNvPr>
          <p:cNvSpPr txBox="1"/>
          <p:nvPr/>
        </p:nvSpPr>
        <p:spPr>
          <a:xfrm>
            <a:off x="8006080" y="3244334"/>
            <a:ext cx="1593578" cy="369332"/>
          </a:xfrm>
          <a:prstGeom prst="rect">
            <a:avLst/>
          </a:prstGeom>
          <a:noFill/>
        </p:spPr>
        <p:txBody>
          <a:bodyPr wrap="none" rtlCol="0">
            <a:spAutoFit/>
          </a:bodyPr>
          <a:lstStyle/>
          <a:p>
            <a:r>
              <a:rPr lang="en-US">
                <a:latin typeface="Ink Free" panose="03080402000500000000" pitchFamily="66" charset="0"/>
              </a:rPr>
              <a:t>Llewellyn Falco</a:t>
            </a:r>
          </a:p>
        </p:txBody>
      </p:sp>
      <p:sp>
        <p:nvSpPr>
          <p:cNvPr id="10" name="TextBox 9">
            <a:extLst>
              <a:ext uri="{FF2B5EF4-FFF2-40B4-BE49-F238E27FC236}">
                <a16:creationId xmlns:a16="http://schemas.microsoft.com/office/drawing/2014/main" id="{76109AD5-AB68-37B1-90CE-81B752891329}"/>
              </a:ext>
            </a:extLst>
          </p:cNvPr>
          <p:cNvSpPr txBox="1"/>
          <p:nvPr/>
        </p:nvSpPr>
        <p:spPr>
          <a:xfrm>
            <a:off x="5278795" y="6231366"/>
            <a:ext cx="2727285" cy="369332"/>
          </a:xfrm>
          <a:prstGeom prst="rect">
            <a:avLst/>
          </a:prstGeom>
          <a:noFill/>
        </p:spPr>
        <p:txBody>
          <a:bodyPr wrap="none" rtlCol="0">
            <a:spAutoFit/>
          </a:bodyPr>
          <a:lstStyle/>
          <a:p>
            <a:r>
              <a:rPr lang="en-US"/>
              <a:t>Please connect on LinkedIn</a:t>
            </a:r>
          </a:p>
        </p:txBody>
      </p:sp>
    </p:spTree>
    <p:extLst>
      <p:ext uri="{BB962C8B-B14F-4D97-AF65-F5344CB8AC3E}">
        <p14:creationId xmlns:p14="http://schemas.microsoft.com/office/powerpoint/2010/main" val="17724092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ED00D06-330A-659F-B647-E946F417DE5F}"/>
              </a:ext>
            </a:extLst>
          </p:cNvPr>
          <p:cNvPicPr>
            <a:picLocks noChangeAspect="1"/>
          </p:cNvPicPr>
          <p:nvPr/>
        </p:nvPicPr>
        <p:blipFill>
          <a:blip r:embed="rId2"/>
          <a:stretch>
            <a:fillRect/>
          </a:stretch>
        </p:blipFill>
        <p:spPr>
          <a:xfrm>
            <a:off x="528422" y="239069"/>
            <a:ext cx="2057400" cy="698500"/>
          </a:xfrm>
          <a:prstGeom prst="rect">
            <a:avLst/>
          </a:prstGeom>
        </p:spPr>
      </p:pic>
      <p:pic>
        <p:nvPicPr>
          <p:cNvPr id="4" name="Picture 3">
            <a:extLst>
              <a:ext uri="{FF2B5EF4-FFF2-40B4-BE49-F238E27FC236}">
                <a16:creationId xmlns:a16="http://schemas.microsoft.com/office/drawing/2014/main" id="{5A071CE5-A66B-CB3C-502D-7CF719589B08}"/>
              </a:ext>
            </a:extLst>
          </p:cNvPr>
          <p:cNvPicPr>
            <a:picLocks noChangeAspect="1"/>
          </p:cNvPicPr>
          <p:nvPr/>
        </p:nvPicPr>
        <p:blipFill>
          <a:blip r:embed="rId3"/>
          <a:stretch>
            <a:fillRect/>
          </a:stretch>
        </p:blipFill>
        <p:spPr>
          <a:xfrm>
            <a:off x="1122406" y="811145"/>
            <a:ext cx="10649876" cy="5807786"/>
          </a:xfrm>
          <a:prstGeom prst="rect">
            <a:avLst/>
          </a:prstGeom>
        </p:spPr>
      </p:pic>
    </p:spTree>
    <p:extLst>
      <p:ext uri="{BB962C8B-B14F-4D97-AF65-F5344CB8AC3E}">
        <p14:creationId xmlns:p14="http://schemas.microsoft.com/office/powerpoint/2010/main" val="26422762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F19FEB8-5C0E-F196-DF77-628B5FA1FC53}"/>
              </a:ext>
            </a:extLst>
          </p:cNvPr>
          <p:cNvPicPr>
            <a:picLocks noChangeAspect="1"/>
          </p:cNvPicPr>
          <p:nvPr/>
        </p:nvPicPr>
        <p:blipFill>
          <a:blip r:embed="rId2"/>
          <a:stretch>
            <a:fillRect/>
          </a:stretch>
        </p:blipFill>
        <p:spPr>
          <a:xfrm>
            <a:off x="832821" y="1031789"/>
            <a:ext cx="10526358" cy="5171303"/>
          </a:xfrm>
          <a:prstGeom prst="rect">
            <a:avLst/>
          </a:prstGeom>
        </p:spPr>
      </p:pic>
      <p:pic>
        <p:nvPicPr>
          <p:cNvPr id="3" name="Picture 2">
            <a:extLst>
              <a:ext uri="{FF2B5EF4-FFF2-40B4-BE49-F238E27FC236}">
                <a16:creationId xmlns:a16="http://schemas.microsoft.com/office/drawing/2014/main" id="{8227FBF2-5C48-2FC7-D1F9-83992653E4C0}"/>
              </a:ext>
            </a:extLst>
          </p:cNvPr>
          <p:cNvPicPr>
            <a:picLocks noChangeAspect="1"/>
          </p:cNvPicPr>
          <p:nvPr/>
        </p:nvPicPr>
        <p:blipFill>
          <a:blip r:embed="rId3"/>
          <a:stretch>
            <a:fillRect/>
          </a:stretch>
        </p:blipFill>
        <p:spPr>
          <a:xfrm>
            <a:off x="495300" y="451193"/>
            <a:ext cx="1714500" cy="444500"/>
          </a:xfrm>
          <a:prstGeom prst="rect">
            <a:avLst/>
          </a:prstGeom>
        </p:spPr>
      </p:pic>
      <p:sp>
        <p:nvSpPr>
          <p:cNvPr id="4" name="Oval 3">
            <a:extLst>
              <a:ext uri="{FF2B5EF4-FFF2-40B4-BE49-F238E27FC236}">
                <a16:creationId xmlns:a16="http://schemas.microsoft.com/office/drawing/2014/main" id="{119F5CC8-75BD-B6B3-ED4C-61309B007675}"/>
              </a:ext>
            </a:extLst>
          </p:cNvPr>
          <p:cNvSpPr/>
          <p:nvPr/>
        </p:nvSpPr>
        <p:spPr>
          <a:xfrm>
            <a:off x="7920681" y="2681416"/>
            <a:ext cx="3323968" cy="936024"/>
          </a:xfrm>
          <a:custGeom>
            <a:avLst/>
            <a:gdLst>
              <a:gd name="connsiteX0" fmla="*/ 0 w 3323968"/>
              <a:gd name="connsiteY0" fmla="*/ 468012 h 936024"/>
              <a:gd name="connsiteX1" fmla="*/ 1661984 w 3323968"/>
              <a:gd name="connsiteY1" fmla="*/ 0 h 936024"/>
              <a:gd name="connsiteX2" fmla="*/ 3323968 w 3323968"/>
              <a:gd name="connsiteY2" fmla="*/ 468012 h 936024"/>
              <a:gd name="connsiteX3" fmla="*/ 1661984 w 3323968"/>
              <a:gd name="connsiteY3" fmla="*/ 936024 h 936024"/>
              <a:gd name="connsiteX4" fmla="*/ 0 w 3323968"/>
              <a:gd name="connsiteY4" fmla="*/ 468012 h 9360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23968" h="936024" extrusionOk="0">
                <a:moveTo>
                  <a:pt x="0" y="468012"/>
                </a:moveTo>
                <a:cubicBezTo>
                  <a:pt x="-82695" y="158528"/>
                  <a:pt x="623407" y="45297"/>
                  <a:pt x="1661984" y="0"/>
                </a:cubicBezTo>
                <a:cubicBezTo>
                  <a:pt x="2593963" y="2967"/>
                  <a:pt x="3275131" y="211089"/>
                  <a:pt x="3323968" y="468012"/>
                </a:cubicBezTo>
                <a:cubicBezTo>
                  <a:pt x="3301179" y="748743"/>
                  <a:pt x="2575899" y="957986"/>
                  <a:pt x="1661984" y="936024"/>
                </a:cubicBezTo>
                <a:cubicBezTo>
                  <a:pt x="733286" y="930110"/>
                  <a:pt x="33311" y="742404"/>
                  <a:pt x="0" y="468012"/>
                </a:cubicBezTo>
                <a:close/>
              </a:path>
            </a:pathLst>
          </a:custGeom>
          <a:noFill/>
          <a:ln w="76200">
            <a:solidFill>
              <a:srgbClr val="C00000"/>
            </a:solidFill>
            <a:extLst>
              <a:ext uri="{C807C97D-BFC1-408E-A445-0C87EB9F89A2}">
                <ask:lineSketchStyleProps xmlns:ask="http://schemas.microsoft.com/office/drawing/2018/sketchyshapes" sd="1219033472">
                  <a:prstGeom prst="ellipse">
                    <a:avLst/>
                  </a:prstGeom>
                  <ask:type>
                    <ask:lineSketchCurved/>
                  </ask:type>
                </ask:lineSketchStyleProps>
              </a:ext>
            </a:extLst>
          </a:ln>
          <a:effectLst>
            <a:glow rad="53076">
              <a:schemeClr val="bg1">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773DD256-785E-A043-E0CD-E198ED158001}"/>
              </a:ext>
            </a:extLst>
          </p:cNvPr>
          <p:cNvSpPr/>
          <p:nvPr/>
        </p:nvSpPr>
        <p:spPr>
          <a:xfrm>
            <a:off x="3760572" y="2872946"/>
            <a:ext cx="572531" cy="494270"/>
          </a:xfrm>
          <a:custGeom>
            <a:avLst/>
            <a:gdLst>
              <a:gd name="connsiteX0" fmla="*/ 0 w 572531"/>
              <a:gd name="connsiteY0" fmla="*/ 247135 h 494270"/>
              <a:gd name="connsiteX1" fmla="*/ 286266 w 572531"/>
              <a:gd name="connsiteY1" fmla="*/ 0 h 494270"/>
              <a:gd name="connsiteX2" fmla="*/ 572532 w 572531"/>
              <a:gd name="connsiteY2" fmla="*/ 247135 h 494270"/>
              <a:gd name="connsiteX3" fmla="*/ 286266 w 572531"/>
              <a:gd name="connsiteY3" fmla="*/ 494270 h 494270"/>
              <a:gd name="connsiteX4" fmla="*/ 0 w 572531"/>
              <a:gd name="connsiteY4" fmla="*/ 247135 h 494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2531" h="494270" extrusionOk="0">
                <a:moveTo>
                  <a:pt x="0" y="247135"/>
                </a:moveTo>
                <a:cubicBezTo>
                  <a:pt x="-5058" y="107526"/>
                  <a:pt x="103966" y="9083"/>
                  <a:pt x="286266" y="0"/>
                </a:cubicBezTo>
                <a:cubicBezTo>
                  <a:pt x="461687" y="3646"/>
                  <a:pt x="567544" y="110805"/>
                  <a:pt x="572532" y="247135"/>
                </a:cubicBezTo>
                <a:cubicBezTo>
                  <a:pt x="567437" y="388599"/>
                  <a:pt x="443314" y="500082"/>
                  <a:pt x="286266" y="494270"/>
                </a:cubicBezTo>
                <a:cubicBezTo>
                  <a:pt x="119242" y="489388"/>
                  <a:pt x="23177" y="394698"/>
                  <a:pt x="0" y="247135"/>
                </a:cubicBezTo>
                <a:close/>
              </a:path>
            </a:pathLst>
          </a:custGeom>
          <a:noFill/>
          <a:ln w="76200">
            <a:solidFill>
              <a:srgbClr val="C00000"/>
            </a:solidFill>
            <a:extLst>
              <a:ext uri="{C807C97D-BFC1-408E-A445-0C87EB9F89A2}">
                <ask:lineSketchStyleProps xmlns:ask="http://schemas.microsoft.com/office/drawing/2018/sketchyshapes" sd="1219033472">
                  <a:prstGeom prst="ellipse">
                    <a:avLst/>
                  </a:prstGeom>
                  <ask:type>
                    <ask:lineSketchCurved/>
                  </ask:type>
                </ask:lineSketchStyleProps>
              </a:ext>
            </a:extLst>
          </a:ln>
          <a:effectLst>
            <a:glow rad="139700">
              <a:schemeClr val="bg1">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14474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1)">
                                      <p:cBhvr>
                                        <p:cTn id="7" dur="2000"/>
                                        <p:tgtEl>
                                          <p:spTgt spid="5"/>
                                        </p:tgtEl>
                                      </p:cBhvr>
                                    </p:animEffect>
                                  </p:childTnLst>
                                </p:cTn>
                              </p:par>
                            </p:childTnLst>
                          </p:cTn>
                        </p:par>
                        <p:par>
                          <p:cTn id="8" fill="hold">
                            <p:stCondLst>
                              <p:cond delay="2000"/>
                            </p:stCondLst>
                            <p:childTnLst>
                              <p:par>
                                <p:cTn id="9" presetID="21" presetClass="entr" presetSubtype="1"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heel(1)">
                                      <p:cBhvr>
                                        <p:cTn id="11"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2256</TotalTime>
  <Words>1602</Words>
  <Application>Microsoft Macintosh PowerPoint</Application>
  <PresentationFormat>Widescreen</PresentationFormat>
  <Paragraphs>389</Paragraphs>
  <Slides>72</Slides>
  <Notes>4</Notes>
  <HiddenSlides>0</HiddenSlides>
  <MMClips>1</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72</vt:i4>
      </vt:variant>
    </vt:vector>
  </HeadingPairs>
  <TitlesOfParts>
    <vt:vector size="84" baseType="lpstr">
      <vt:lpstr>-apple-system</vt:lpstr>
      <vt:lpstr>Inter</vt:lpstr>
      <vt:lpstr>roboto_regular</vt:lpstr>
      <vt:lpstr>Söhne</vt:lpstr>
      <vt:lpstr>Aptos</vt:lpstr>
      <vt:lpstr>Aptos Display</vt:lpstr>
      <vt:lpstr>Arial</vt:lpstr>
      <vt:lpstr>Fira Code</vt:lpstr>
      <vt:lpstr>Ink Free</vt:lpstr>
      <vt:lpstr>Menlo</vt:lpstr>
      <vt:lpstr>Roboto</vt:lpstr>
      <vt:lpstr>Office Theme</vt:lpstr>
      <vt:lpstr>ChatGPT Prompting</vt:lpstr>
      <vt:lpstr>New Technology  &amp; Battle</vt:lpstr>
      <vt:lpstr>PowerPoint Presentation</vt:lpstr>
      <vt:lpstr>PowerPoint Presentation</vt:lpstr>
      <vt:lpstr>Hacking &amp; Other ways of getting what you want</vt:lpstr>
      <vt:lpstr>PowerPoint Presentation</vt:lpstr>
      <vt:lpstr>PowerPoint Presentation</vt:lpstr>
      <vt:lpstr>PowerPoint Presentation</vt:lpstr>
      <vt:lpstr>PowerPoint Presentation</vt:lpstr>
      <vt:lpstr>ChatGPT  What is the space we are playing in?</vt:lpstr>
      <vt:lpstr>PowerPoint Presentation</vt:lpstr>
      <vt:lpstr>PowerPoint Presentation</vt:lpstr>
      <vt:lpstr>Markdown  Basic formatting</vt:lpstr>
      <vt:lpstr>PowerPoint Presentation</vt:lpstr>
      <vt:lpstr>PowerPoint Presentation</vt:lpstr>
      <vt:lpstr>PowerPoint Presentation</vt:lpstr>
      <vt:lpstr>PowerPoint Presentation</vt:lpstr>
      <vt:lpstr>PowerPoint Presentation</vt:lpstr>
      <vt:lpstr>PowerPoint Presentation</vt:lpstr>
      <vt:lpstr>Stable Diffusion  Images</vt:lpstr>
      <vt:lpstr>PowerPoint Presentation</vt:lpstr>
      <vt:lpstr>Huston JUG Logo Creating a Java User Group Logo</vt:lpstr>
      <vt:lpstr>PowerPoint Presentation</vt:lpstr>
      <vt:lpstr>PowerPoint Presentation</vt:lpstr>
      <vt:lpstr>PowerPoint Presentation</vt:lpstr>
      <vt:lpstr>Iterative Process  Image ID  Creating Pieces of the whole (Layout + Center Graphic)</vt:lpstr>
      <vt:lpstr>Iterative vs Single Shot Comparing results</vt:lpstr>
      <vt:lpstr>PowerPoint Presentation</vt:lpstr>
      <vt:lpstr>Agile2024 Submission Using a ghost writer</vt:lpstr>
      <vt:lpstr>PowerPoint Presentation</vt:lpstr>
      <vt:lpstr>PowerPoint Presentation</vt:lpstr>
      <vt:lpstr>PowerPoint Presentation</vt:lpstr>
      <vt:lpstr>Sample Data Total plausible scenarios</vt:lpstr>
      <vt:lpstr>PowerPoint Presentation</vt:lpstr>
      <vt:lpstr>PowerPoint Presentation</vt:lpstr>
      <vt:lpstr>Mermaid Diagrams Text + Relationships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Do a task                                  vs  Write me a program to Do a task </vt:lpstr>
      <vt:lpstr>PowerPoint Presentation</vt:lpstr>
      <vt:lpstr>PowerPoint Presentation</vt:lpstr>
      <vt:lpstr>Refactoring Renames</vt:lpstr>
      <vt:lpstr>PowerPoint Presentation</vt:lpstr>
      <vt:lpstr>PowerPoint Presentation</vt:lpstr>
      <vt:lpstr>PowerPoint Presentation</vt:lpstr>
      <vt:lpstr>PowerPoint Presentation</vt:lpstr>
      <vt:lpstr>Refactoring Extract Paragraphs </vt:lpstr>
      <vt:lpstr>PowerPoint Presentation</vt:lpstr>
      <vt:lpstr>PowerPoint Presentation</vt:lpstr>
      <vt:lpstr>PowerPoint Presentation</vt:lpstr>
      <vt:lpstr>PowerPoint Presentation</vt:lpstr>
      <vt:lpstr>PowerPoint Presentation</vt:lpstr>
      <vt:lpstr>Non-Interactive Iterations Self FeedbackLoops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Non-Interactive Iterations One more example</vt:lpstr>
      <vt:lpstr>PowerPoint Presentation</vt:lpstr>
      <vt:lpstr>Resources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Llewellyn Falco</dc:creator>
  <cp:lastModifiedBy>Llewellyn Falco</cp:lastModifiedBy>
  <cp:revision>8</cp:revision>
  <dcterms:created xsi:type="dcterms:W3CDTF">2024-04-01T19:18:34Z</dcterms:created>
  <dcterms:modified xsi:type="dcterms:W3CDTF">2024-04-03T08:55:07Z</dcterms:modified>
</cp:coreProperties>
</file>